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9" r:id="rId4"/>
    <p:sldId id="260" r:id="rId5"/>
    <p:sldId id="261" r:id="rId6"/>
    <p:sldId id="262" r:id="rId7"/>
    <p:sldId id="264" r:id="rId8"/>
    <p:sldId id="265" r:id="rId9"/>
    <p:sldId id="268" r:id="rId10"/>
    <p:sldId id="269" r:id="rId11"/>
    <p:sldId id="274" r:id="rId12"/>
    <p:sldId id="270" r:id="rId13"/>
    <p:sldId id="271" r:id="rId14"/>
    <p:sldId id="272" r:id="rId15"/>
    <p:sldId id="273" r:id="rId16"/>
    <p:sldId id="276" r:id="rId17"/>
    <p:sldId id="275"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4A3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1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F19E9D-ABA3-4464-B9EC-A08205CF1BE7}" type="datetimeFigureOut">
              <a:rPr lang="ru-RU" smtClean="0"/>
              <a:pPr/>
              <a:t>12.01.2020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E68DF8-89AC-408B-97C4-C4F6DECD7187}" type="slidenum">
              <a:rPr lang="ru-RU" smtClean="0"/>
              <a:pPr/>
              <a:t>‹#›</a:t>
            </a:fld>
            <a:endParaRPr lang="ru-RU"/>
          </a:p>
        </p:txBody>
      </p:sp>
    </p:spTree>
    <p:extLst>
      <p:ext uri="{BB962C8B-B14F-4D97-AF65-F5344CB8AC3E}">
        <p14:creationId xmlns:p14="http://schemas.microsoft.com/office/powerpoint/2010/main" val="7231120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DE68DF8-89AC-408B-97C4-C4F6DECD7187}" type="slidenum">
              <a:rPr lang="ru-RU" smtClean="0"/>
              <a:pPr/>
              <a:t>3</a:t>
            </a:fld>
            <a:endParaRPr lang="ru-RU"/>
          </a:p>
        </p:txBody>
      </p:sp>
    </p:spTree>
    <p:extLst>
      <p:ext uri="{BB962C8B-B14F-4D97-AF65-F5344CB8AC3E}">
        <p14:creationId xmlns:p14="http://schemas.microsoft.com/office/powerpoint/2010/main" val="2749691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DE68DF8-89AC-408B-97C4-C4F6DECD7187}" type="slidenum">
              <a:rPr lang="ru-RU" smtClean="0"/>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12.01.2020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12.01.2020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12.01.2020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12.01.2020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12.01.2020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12.01.2020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12.01.2020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12.01.2020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12.01.2020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12.01.2020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12.01.2020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4000" r="-14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12.01.2020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1124744"/>
            <a:ext cx="7772400" cy="2376264"/>
          </a:xfrm>
        </p:spPr>
        <p:txBody>
          <a:bodyPr>
            <a:noAutofit/>
          </a:bodyPr>
          <a:lstStyle/>
          <a:p>
            <a:r>
              <a:rPr lang="ru-RU" sz="6000" b="1" dirty="0" smtClean="0">
                <a:effectLst>
                  <a:outerShdw blurRad="38100" dist="38100" dir="2700000" algn="tl">
                    <a:srgbClr val="000000">
                      <a:alpha val="43137"/>
                    </a:srgbClr>
                  </a:outerShdw>
                </a:effectLst>
                <a:latin typeface="Monotype Corsiva" pitchFamily="66" charset="0"/>
              </a:rPr>
              <a:t>Мастер-класс </a:t>
            </a:r>
            <a:br>
              <a:rPr lang="ru-RU" sz="6000" b="1" dirty="0" smtClean="0">
                <a:effectLst>
                  <a:outerShdw blurRad="38100" dist="38100" dir="2700000" algn="tl">
                    <a:srgbClr val="000000">
                      <a:alpha val="43137"/>
                    </a:srgbClr>
                  </a:outerShdw>
                </a:effectLst>
                <a:latin typeface="Monotype Corsiva" pitchFamily="66" charset="0"/>
              </a:rPr>
            </a:br>
            <a:r>
              <a:rPr lang="ru-RU" sz="6000" b="1" dirty="0" smtClean="0">
                <a:effectLst>
                  <a:outerShdw blurRad="38100" dist="38100" dir="2700000" algn="tl">
                    <a:srgbClr val="000000">
                      <a:alpha val="43137"/>
                    </a:srgbClr>
                  </a:outerShdw>
                </a:effectLst>
                <a:latin typeface="Monotype Corsiva" pitchFamily="66" charset="0"/>
              </a:rPr>
              <a:t>«Новогодняя игрушка»</a:t>
            </a:r>
            <a:endParaRPr lang="ru-RU" sz="6000" b="1" dirty="0">
              <a:effectLst>
                <a:outerShdw blurRad="38100" dist="38100" dir="2700000" algn="tl">
                  <a:srgbClr val="000000">
                    <a:alpha val="43137"/>
                  </a:srgbClr>
                </a:outerShdw>
              </a:effectLst>
              <a:latin typeface="Monotype Corsiva" pitchFamily="66" charset="0"/>
            </a:endParaRPr>
          </a:p>
        </p:txBody>
      </p:sp>
      <p:sp>
        <p:nvSpPr>
          <p:cNvPr id="3" name="Подзаголовок 2"/>
          <p:cNvSpPr>
            <a:spLocks noGrp="1"/>
          </p:cNvSpPr>
          <p:nvPr>
            <p:ph type="subTitle" idx="1"/>
          </p:nvPr>
        </p:nvSpPr>
        <p:spPr>
          <a:xfrm>
            <a:off x="2555776" y="4365104"/>
            <a:ext cx="6400800" cy="1440160"/>
          </a:xfrm>
        </p:spPr>
        <p:txBody>
          <a:bodyPr>
            <a:normAutofit/>
          </a:bodyPr>
          <a:lstStyle/>
          <a:p>
            <a:pPr algn="just"/>
            <a:r>
              <a:rPr lang="ru-RU" dirty="0" smtClean="0">
                <a:solidFill>
                  <a:schemeClr val="tx1"/>
                </a:solidFill>
                <a:latin typeface="Comic Sans MS" pitchFamily="66" charset="0"/>
              </a:rPr>
              <a:t>Воспитатель младшей группы: </a:t>
            </a:r>
            <a:r>
              <a:rPr lang="ru-RU" dirty="0" smtClean="0">
                <a:solidFill>
                  <a:schemeClr val="tx1"/>
                </a:solidFill>
                <a:latin typeface="Comic Sans MS" pitchFamily="66" charset="0"/>
              </a:rPr>
              <a:t>Новикова Н.С.</a:t>
            </a:r>
          </a:p>
          <a:p>
            <a:pPr algn="just"/>
            <a:endParaRPr lang="ru-RU" dirty="0" smtClean="0">
              <a:solidFill>
                <a:schemeClr val="tx1"/>
              </a:solidFill>
              <a:latin typeface="Comic Sans MS" pitchFamily="66" charset="0"/>
            </a:endParaRPr>
          </a:p>
          <a:p>
            <a:pPr algn="just"/>
            <a:endParaRPr lang="ru-RU" dirty="0">
              <a:solidFill>
                <a:schemeClr val="tx1"/>
              </a:solidFill>
              <a:latin typeface="Comic Sans MS" pitchFamily="66" charset="0"/>
            </a:endParaRPr>
          </a:p>
        </p:txBody>
      </p:sp>
      <p:sp>
        <p:nvSpPr>
          <p:cNvPr id="4" name="TextBox 3"/>
          <p:cNvSpPr txBox="1"/>
          <p:nvPr/>
        </p:nvSpPr>
        <p:spPr>
          <a:xfrm>
            <a:off x="755576" y="332656"/>
            <a:ext cx="7560840" cy="646331"/>
          </a:xfrm>
          <a:prstGeom prst="rect">
            <a:avLst/>
          </a:prstGeom>
          <a:noFill/>
        </p:spPr>
        <p:txBody>
          <a:bodyPr wrap="square" rtlCol="0">
            <a:spAutoFit/>
          </a:bodyPr>
          <a:lstStyle/>
          <a:p>
            <a:pPr algn="ctr"/>
            <a:r>
              <a:rPr lang="ru-RU" sz="3600" b="1" dirty="0" smtClean="0"/>
              <a:t>МБДОУ ДС №332 г. Челябинска</a:t>
            </a:r>
            <a:endParaRPr lang="ru-RU" sz="3600" b="1" dirty="0"/>
          </a:p>
        </p:txBody>
      </p:sp>
      <p:sp>
        <p:nvSpPr>
          <p:cNvPr id="5" name="TextBox 4"/>
          <p:cNvSpPr txBox="1"/>
          <p:nvPr/>
        </p:nvSpPr>
        <p:spPr>
          <a:xfrm>
            <a:off x="3131840" y="6165304"/>
            <a:ext cx="3528392" cy="523220"/>
          </a:xfrm>
          <a:prstGeom prst="rect">
            <a:avLst/>
          </a:prstGeom>
          <a:noFill/>
        </p:spPr>
        <p:txBody>
          <a:bodyPr wrap="square" rtlCol="0">
            <a:spAutoFit/>
          </a:bodyPr>
          <a:lstStyle/>
          <a:p>
            <a:pPr algn="ctr"/>
            <a:r>
              <a:rPr lang="ru-RU" sz="2800" b="1" dirty="0" smtClean="0"/>
              <a:t>2019</a:t>
            </a:r>
            <a:endParaRPr lang="ru-RU" sz="2800" b="1" dirty="0"/>
          </a:p>
        </p:txBody>
      </p:sp>
    </p:spTree>
    <p:extLst>
      <p:ext uri="{BB962C8B-B14F-4D97-AF65-F5344CB8AC3E}">
        <p14:creationId xmlns:p14="http://schemas.microsoft.com/office/powerpoint/2010/main" val="33403810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rot="182161">
            <a:off x="5580112" y="1700808"/>
            <a:ext cx="3309978" cy="4626614"/>
          </a:xfrm>
          <a:prstGeom prst="rect">
            <a:avLst/>
          </a:prstGeom>
          <a:ln w="31750">
            <a:solidFill>
              <a:srgbClr val="FF0000"/>
            </a:solidFill>
          </a:ln>
          <a:effectLst>
            <a:outerShdw blurRad="190500" algn="tl" rotWithShape="0">
              <a:srgbClr val="000000">
                <a:alpha val="70000"/>
              </a:srgbClr>
            </a:outerShdw>
          </a:effectLst>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873940">
            <a:off x="239549" y="3287531"/>
            <a:ext cx="5083596" cy="2824220"/>
          </a:xfrm>
          <a:prstGeom prst="roundRect">
            <a:avLst>
              <a:gd name="adj" fmla="val 8594"/>
            </a:avLst>
          </a:prstGeom>
          <a:solidFill>
            <a:srgbClr val="FFFFFF">
              <a:shade val="85000"/>
            </a:srgbClr>
          </a:solidFill>
          <a:ln w="31750">
            <a:solidFill>
              <a:srgbClr val="FF0000"/>
            </a:solidFill>
          </a:ln>
          <a:effectLst>
            <a:reflection blurRad="12700" stA="38000" endPos="28000" dist="5000" dir="5400000" sy="-100000" algn="bl" rotWithShape="0"/>
          </a:effectLst>
        </p:spPr>
      </p:pic>
      <p:pic>
        <p:nvPicPr>
          <p:cNvPr id="2" name="Рисунок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107641">
            <a:off x="467280" y="689039"/>
            <a:ext cx="4315775" cy="2323879"/>
          </a:xfrm>
          <a:prstGeom prst="roundRect">
            <a:avLst>
              <a:gd name="adj" fmla="val 16667"/>
            </a:avLst>
          </a:prstGeom>
          <a:ln w="31750">
            <a:solidFill>
              <a:srgbClr val="FF0000"/>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854747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899592" y="332656"/>
            <a:ext cx="7632848" cy="1107996"/>
          </a:xfrm>
          <a:prstGeom prst="rect">
            <a:avLst/>
          </a:prstGeom>
        </p:spPr>
        <p:txBody>
          <a:bodyPr wrap="square">
            <a:spAutoFit/>
          </a:bodyPr>
          <a:lstStyle/>
          <a:p>
            <a:pPr lvl="0" algn="ctr"/>
            <a:r>
              <a:rPr lang="ru-RU" sz="6600" dirty="0">
                <a:solidFill>
                  <a:prstClr val="black"/>
                </a:solidFill>
                <a:latin typeface="Monotype Corsiva" pitchFamily="66" charset="0"/>
              </a:rPr>
              <a:t>Именная снежинка</a:t>
            </a:r>
          </a:p>
        </p:txBody>
      </p:sp>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55066" y="1621890"/>
            <a:ext cx="3977174" cy="4876069"/>
          </a:xfrm>
          <a:prstGeom prst="rect">
            <a:avLst/>
          </a:prstGeom>
        </p:spPr>
      </p:pic>
    </p:spTree>
    <p:extLst>
      <p:ext uri="{BB962C8B-B14F-4D97-AF65-F5344CB8AC3E}">
        <p14:creationId xmlns:p14="http://schemas.microsoft.com/office/powerpoint/2010/main" val="35430847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19672" y="620688"/>
            <a:ext cx="6768752" cy="1107996"/>
          </a:xfrm>
          <a:prstGeom prst="rect">
            <a:avLst/>
          </a:prstGeom>
          <a:noFill/>
        </p:spPr>
        <p:txBody>
          <a:bodyPr wrap="square" rtlCol="0">
            <a:spAutoFit/>
          </a:bodyPr>
          <a:lstStyle/>
          <a:p>
            <a:r>
              <a:rPr lang="ru-RU" sz="6600" dirty="0" smtClean="0">
                <a:latin typeface="Monotype Corsiva" pitchFamily="66" charset="0"/>
              </a:rPr>
              <a:t>Именная снежинка</a:t>
            </a:r>
            <a:endParaRPr lang="ru-RU" sz="6600" dirty="0">
              <a:latin typeface="Monotype Corsiva" pitchFamily="66" charset="0"/>
            </a:endParaRP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4008" y="1728684"/>
            <a:ext cx="3888432" cy="4796660"/>
          </a:xfrm>
          <a:prstGeom prst="rect">
            <a:avLst/>
          </a:prstGeom>
        </p:spPr>
      </p:pic>
      <p:sp>
        <p:nvSpPr>
          <p:cNvPr id="6" name="TextBox 5"/>
          <p:cNvSpPr txBox="1"/>
          <p:nvPr/>
        </p:nvSpPr>
        <p:spPr>
          <a:xfrm>
            <a:off x="827584" y="1916832"/>
            <a:ext cx="8316416" cy="1754326"/>
          </a:xfrm>
          <a:prstGeom prst="rect">
            <a:avLst/>
          </a:prstGeom>
          <a:noFill/>
        </p:spPr>
        <p:txBody>
          <a:bodyPr wrap="square" rtlCol="0">
            <a:spAutoFit/>
          </a:bodyPr>
          <a:lstStyle/>
          <a:p>
            <a:r>
              <a:rPr lang="ru-RU" sz="2800" b="1" dirty="0" smtClean="0">
                <a:latin typeface="Monotype Corsiva" pitchFamily="66" charset="0"/>
              </a:rPr>
              <a:t>- 6 полосок длинной 15 см;</a:t>
            </a:r>
          </a:p>
          <a:p>
            <a:r>
              <a:rPr lang="ru-RU" sz="2800" b="1" dirty="0" smtClean="0">
                <a:latin typeface="Monotype Corsiva" pitchFamily="66" charset="0"/>
              </a:rPr>
              <a:t>- 6 полосок длинной 12 см;</a:t>
            </a:r>
          </a:p>
          <a:p>
            <a:r>
              <a:rPr lang="ru-RU" sz="2800" b="1" dirty="0" smtClean="0">
                <a:latin typeface="Monotype Corsiva" pitchFamily="66" charset="0"/>
              </a:rPr>
              <a:t>- 12 </a:t>
            </a:r>
            <a:r>
              <a:rPr lang="ru-RU" sz="2800" b="1" dirty="0">
                <a:latin typeface="Monotype Corsiva" pitchFamily="66" charset="0"/>
              </a:rPr>
              <a:t>полосок длинной </a:t>
            </a:r>
            <a:r>
              <a:rPr lang="ru-RU" sz="2800" b="1" dirty="0" smtClean="0">
                <a:latin typeface="Monotype Corsiva" pitchFamily="66" charset="0"/>
              </a:rPr>
              <a:t>10 </a:t>
            </a:r>
            <a:r>
              <a:rPr lang="ru-RU" sz="2800" b="1" dirty="0">
                <a:latin typeface="Monotype Corsiva" pitchFamily="66" charset="0"/>
              </a:rPr>
              <a:t>см</a:t>
            </a:r>
            <a:r>
              <a:rPr lang="ru-RU" sz="2800" b="1" dirty="0" smtClean="0">
                <a:latin typeface="Monotype Corsiva" pitchFamily="66" charset="0"/>
              </a:rPr>
              <a:t>;</a:t>
            </a:r>
            <a:endParaRPr lang="ru-RU" sz="2400" dirty="0" smtClean="0">
              <a:latin typeface="Monotype Corsiva" pitchFamily="66" charset="0"/>
            </a:endParaRPr>
          </a:p>
          <a:p>
            <a:endParaRPr lang="ru-RU" sz="2400" dirty="0">
              <a:latin typeface="Monotype Corsiva" pitchFamily="66" charset="0"/>
            </a:endParaRPr>
          </a:p>
        </p:txBody>
      </p:sp>
    </p:spTree>
    <p:extLst>
      <p:ext uri="{BB962C8B-B14F-4D97-AF65-F5344CB8AC3E}">
        <p14:creationId xmlns:p14="http://schemas.microsoft.com/office/powerpoint/2010/main" val="11710527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899592" y="332656"/>
            <a:ext cx="7632848" cy="1107996"/>
          </a:xfrm>
          <a:prstGeom prst="rect">
            <a:avLst/>
          </a:prstGeom>
        </p:spPr>
        <p:txBody>
          <a:bodyPr wrap="square">
            <a:spAutoFit/>
          </a:bodyPr>
          <a:lstStyle/>
          <a:p>
            <a:pPr lvl="0" algn="ctr"/>
            <a:r>
              <a:rPr lang="ru-RU" sz="6600" dirty="0">
                <a:solidFill>
                  <a:prstClr val="black"/>
                </a:solidFill>
                <a:latin typeface="Monotype Corsiva" pitchFamily="66" charset="0"/>
              </a:rPr>
              <a:t>Именная снежинка</a:t>
            </a: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27784" y="1597667"/>
            <a:ext cx="5040560" cy="4485117"/>
          </a:xfrm>
          <a:prstGeom prst="rect">
            <a:avLst/>
          </a:prstGeom>
        </p:spPr>
      </p:pic>
    </p:spTree>
    <p:extLst>
      <p:ext uri="{BB962C8B-B14F-4D97-AF65-F5344CB8AC3E}">
        <p14:creationId xmlns:p14="http://schemas.microsoft.com/office/powerpoint/2010/main" val="25231169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899592" y="332656"/>
            <a:ext cx="7632848" cy="1107996"/>
          </a:xfrm>
          <a:prstGeom prst="rect">
            <a:avLst/>
          </a:prstGeom>
        </p:spPr>
        <p:txBody>
          <a:bodyPr wrap="square">
            <a:spAutoFit/>
          </a:bodyPr>
          <a:lstStyle/>
          <a:p>
            <a:pPr lvl="0" algn="ctr"/>
            <a:r>
              <a:rPr lang="ru-RU" sz="6600" dirty="0">
                <a:solidFill>
                  <a:prstClr val="black"/>
                </a:solidFill>
                <a:latin typeface="Monotype Corsiva" pitchFamily="66" charset="0"/>
              </a:rPr>
              <a:t>Именная снежинка</a:t>
            </a:r>
          </a:p>
        </p:txBody>
      </p:sp>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71800" y="1700808"/>
            <a:ext cx="4680520" cy="4509120"/>
          </a:xfrm>
          <a:prstGeom prst="rect">
            <a:avLst/>
          </a:prstGeom>
        </p:spPr>
      </p:pic>
    </p:spTree>
    <p:extLst>
      <p:ext uri="{BB962C8B-B14F-4D97-AF65-F5344CB8AC3E}">
        <p14:creationId xmlns:p14="http://schemas.microsoft.com/office/powerpoint/2010/main" val="35430847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899592" y="332656"/>
            <a:ext cx="7632848" cy="1107996"/>
          </a:xfrm>
          <a:prstGeom prst="rect">
            <a:avLst/>
          </a:prstGeom>
        </p:spPr>
        <p:txBody>
          <a:bodyPr wrap="square">
            <a:spAutoFit/>
          </a:bodyPr>
          <a:lstStyle/>
          <a:p>
            <a:pPr lvl="0" algn="ctr"/>
            <a:r>
              <a:rPr lang="ru-RU" sz="6600" dirty="0">
                <a:solidFill>
                  <a:prstClr val="black"/>
                </a:solidFill>
                <a:latin typeface="Monotype Corsiva" pitchFamily="66" charset="0"/>
              </a:rPr>
              <a:t>Именная снежинка</a:t>
            </a:r>
          </a:p>
        </p:txBody>
      </p:sp>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43808" y="1440652"/>
            <a:ext cx="4536504" cy="5012684"/>
          </a:xfrm>
          <a:prstGeom prst="rect">
            <a:avLst/>
          </a:prstGeom>
        </p:spPr>
      </p:pic>
    </p:spTree>
    <p:extLst>
      <p:ext uri="{BB962C8B-B14F-4D97-AF65-F5344CB8AC3E}">
        <p14:creationId xmlns:p14="http://schemas.microsoft.com/office/powerpoint/2010/main" val="35430847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899592" y="332656"/>
            <a:ext cx="7632848" cy="1107996"/>
          </a:xfrm>
          <a:prstGeom prst="rect">
            <a:avLst/>
          </a:prstGeom>
        </p:spPr>
        <p:txBody>
          <a:bodyPr wrap="square">
            <a:spAutoFit/>
          </a:bodyPr>
          <a:lstStyle/>
          <a:p>
            <a:pPr lvl="0" algn="ctr"/>
            <a:r>
              <a:rPr lang="ru-RU" sz="6600" dirty="0">
                <a:solidFill>
                  <a:prstClr val="black"/>
                </a:solidFill>
                <a:latin typeface="Monotype Corsiva" pitchFamily="66" charset="0"/>
              </a:rPr>
              <a:t>Именная снежинка</a:t>
            </a:r>
          </a:p>
        </p:txBody>
      </p:sp>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55066" y="1621890"/>
            <a:ext cx="3977174" cy="4876069"/>
          </a:xfrm>
          <a:prstGeom prst="rect">
            <a:avLst/>
          </a:prstGeom>
        </p:spPr>
      </p:pic>
    </p:spTree>
    <p:extLst>
      <p:ext uri="{BB962C8B-B14F-4D97-AF65-F5344CB8AC3E}">
        <p14:creationId xmlns:p14="http://schemas.microsoft.com/office/powerpoint/2010/main" val="42862595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03648" y="1556792"/>
            <a:ext cx="6696744" cy="2800767"/>
          </a:xfrm>
          <a:prstGeom prst="rect">
            <a:avLst/>
          </a:prstGeom>
          <a:noFill/>
        </p:spPr>
        <p:txBody>
          <a:bodyPr wrap="square" rtlCol="0">
            <a:spAutoFit/>
          </a:bodyPr>
          <a:lstStyle/>
          <a:p>
            <a:pPr algn="ctr"/>
            <a:r>
              <a:rPr lang="ru-RU" sz="8800" b="1" dirty="0" smtClean="0">
                <a:latin typeface="Monotype Corsiva" pitchFamily="66" charset="0"/>
              </a:rPr>
              <a:t>Спасибо за внимание!</a:t>
            </a:r>
            <a:endParaRPr lang="ru-RU" sz="8800" b="1" dirty="0">
              <a:latin typeface="Monotype Corsiva" pitchFamily="66" charset="0"/>
            </a:endParaRPr>
          </a:p>
        </p:txBody>
      </p:sp>
    </p:spTree>
    <p:extLst>
      <p:ext uri="{BB962C8B-B14F-4D97-AF65-F5344CB8AC3E}">
        <p14:creationId xmlns:p14="http://schemas.microsoft.com/office/powerpoint/2010/main" val="26789135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7200" dirty="0" smtClean="0">
                <a:latin typeface="Monotype Corsiva" pitchFamily="66" charset="0"/>
                <a:cs typeface="Mongolian Baiti" pitchFamily="66" charset="0"/>
              </a:rPr>
              <a:t>Цель:</a:t>
            </a:r>
            <a:endParaRPr lang="ru-RU" sz="7200" dirty="0">
              <a:latin typeface="Monotype Corsiva" pitchFamily="66" charset="0"/>
              <a:cs typeface="Mongolian Baiti" pitchFamily="66" charset="0"/>
            </a:endParaRPr>
          </a:p>
        </p:txBody>
      </p:sp>
      <p:sp>
        <p:nvSpPr>
          <p:cNvPr id="5" name="Объект 4"/>
          <p:cNvSpPr>
            <a:spLocks noGrp="1"/>
          </p:cNvSpPr>
          <p:nvPr>
            <p:ph idx="1"/>
          </p:nvPr>
        </p:nvSpPr>
        <p:spPr>
          <a:xfrm>
            <a:off x="827584" y="1556792"/>
            <a:ext cx="7128792" cy="2712515"/>
          </a:xfrm>
        </p:spPr>
        <p:txBody>
          <a:bodyPr>
            <a:normAutofit lnSpcReduction="10000"/>
          </a:bodyPr>
          <a:lstStyle/>
          <a:p>
            <a:r>
              <a:rPr lang="ru-RU" dirty="0" smtClean="0"/>
              <a:t>Знакомство с историей елочной игрушки;</a:t>
            </a:r>
          </a:p>
          <a:p>
            <a:r>
              <a:rPr lang="ru-RU" dirty="0" smtClean="0"/>
              <a:t>Совместное сотворчество с детьми;</a:t>
            </a:r>
          </a:p>
          <a:p>
            <a:r>
              <a:rPr lang="ru-RU" dirty="0" smtClean="0"/>
              <a:t>Знакомство с технологией изготовления новогодних игрушек.  </a:t>
            </a:r>
            <a:endParaRPr lang="ru-RU" dirty="0"/>
          </a:p>
        </p:txBody>
      </p:sp>
    </p:spTree>
    <p:extLst>
      <p:ext uri="{BB962C8B-B14F-4D97-AF65-F5344CB8AC3E}">
        <p14:creationId xmlns:p14="http://schemas.microsoft.com/office/powerpoint/2010/main" val="24995811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428604"/>
            <a:ext cx="8410854" cy="1727052"/>
          </a:xfrm>
        </p:spPr>
        <p:txBody>
          <a:bodyPr>
            <a:noAutofit/>
          </a:bodyPr>
          <a:lstStyle/>
          <a:p>
            <a:r>
              <a:rPr lang="ru-RU" dirty="0" smtClean="0">
                <a:latin typeface="Monotype Corsiva" pitchFamily="66" charset="0"/>
              </a:rPr>
              <a:t/>
            </a:r>
            <a:br>
              <a:rPr lang="ru-RU" dirty="0" smtClean="0">
                <a:latin typeface="Monotype Corsiva" pitchFamily="66" charset="0"/>
              </a:rPr>
            </a:br>
            <a:r>
              <a:rPr lang="ru-RU" sz="6000" dirty="0">
                <a:latin typeface="Monotype Corsiva" pitchFamily="66" charset="0"/>
              </a:rPr>
              <a:t>История</a:t>
            </a:r>
            <a:r>
              <a:rPr lang="ru-RU" sz="6000" b="1" dirty="0">
                <a:latin typeface="Monotype Corsiva" pitchFamily="66" charset="0"/>
              </a:rPr>
              <a:t> </a:t>
            </a:r>
            <a:r>
              <a:rPr lang="ru-RU" sz="6000" dirty="0" smtClean="0">
                <a:latin typeface="Monotype Corsiva" pitchFamily="66" charset="0"/>
              </a:rPr>
              <a:t>появления</a:t>
            </a:r>
            <a:r>
              <a:rPr lang="ru-RU" sz="6000" b="1" dirty="0">
                <a:latin typeface="Monotype Corsiva" pitchFamily="66" charset="0"/>
              </a:rPr>
              <a:t> </a:t>
            </a:r>
            <a:r>
              <a:rPr lang="ru-RU" sz="6000" dirty="0" smtClean="0">
                <a:latin typeface="Monotype Corsiva" pitchFamily="66" charset="0"/>
              </a:rPr>
              <a:t>новогодней </a:t>
            </a:r>
            <a:r>
              <a:rPr lang="ru-RU" sz="6000" dirty="0">
                <a:latin typeface="Monotype Corsiva" pitchFamily="66" charset="0"/>
              </a:rPr>
              <a:t>традиции</a:t>
            </a:r>
            <a:r>
              <a:rPr lang="ru-RU" sz="7200" dirty="0">
                <a:latin typeface="Monotype Corsiva" pitchFamily="66" charset="0"/>
              </a:rPr>
              <a:t/>
            </a:r>
            <a:br>
              <a:rPr lang="ru-RU" sz="7200" dirty="0">
                <a:latin typeface="Monotype Corsiva" pitchFamily="66" charset="0"/>
              </a:rPr>
            </a:br>
            <a:r>
              <a:rPr lang="ru-RU" dirty="0">
                <a:latin typeface="Monotype Corsiva" pitchFamily="66" charset="0"/>
              </a:rPr>
              <a:t/>
            </a:r>
            <a:br>
              <a:rPr lang="ru-RU" dirty="0">
                <a:latin typeface="Monotype Corsiva" pitchFamily="66" charset="0"/>
              </a:rPr>
            </a:br>
            <a:endParaRPr lang="ru-RU" dirty="0">
              <a:latin typeface="Monotype Corsiva" pitchFamily="66" charset="0"/>
            </a:endParaRPr>
          </a:p>
        </p:txBody>
      </p:sp>
      <p:sp>
        <p:nvSpPr>
          <p:cNvPr id="3" name="Объект 2"/>
          <p:cNvSpPr>
            <a:spLocks noGrp="1"/>
          </p:cNvSpPr>
          <p:nvPr>
            <p:ph idx="1"/>
          </p:nvPr>
        </p:nvSpPr>
        <p:spPr>
          <a:xfrm>
            <a:off x="3643306" y="1928802"/>
            <a:ext cx="5286380" cy="4155373"/>
          </a:xfrm>
        </p:spPr>
        <p:txBody>
          <a:bodyPr>
            <a:normAutofit fontScale="92500" lnSpcReduction="10000"/>
          </a:bodyPr>
          <a:lstStyle/>
          <a:p>
            <a:pPr marL="0" indent="539750" algn="just">
              <a:buNone/>
            </a:pPr>
            <a:r>
              <a:rPr lang="ru-RU" sz="2800" b="1" dirty="0">
                <a:latin typeface="Monotype Corsiva" pitchFamily="66" charset="0"/>
                <a:cs typeface="Mongolian Baiti" pitchFamily="66" charset="0"/>
              </a:rPr>
              <a:t>В древности </a:t>
            </a:r>
            <a:r>
              <a:rPr lang="ru-RU" sz="2800" b="1" dirty="0">
                <a:latin typeface="Monotype Corsiva" pitchFamily="66" charset="0"/>
              </a:rPr>
              <a:t>у кельтских народов существовал обычай поклонения природным силам. Считалось, что живая природа населена разными сверхъестественными существами, и, чтобы получить их помощь, надо было приносить жертвы, доказывая, таким образом свое почтение. Верили, что в ветвях деревьев живут духи, от расположения которых зависит урожай и плодородие. </a:t>
            </a:r>
            <a:endParaRPr lang="ru-RU" sz="2800" b="1" dirty="0">
              <a:latin typeface="Monotype Corsiva" pitchFamily="66" charset="0"/>
              <a:cs typeface="Mongolian Baiti" pitchFamily="66" charset="0"/>
            </a:endParaRPr>
          </a:p>
          <a:p>
            <a:endParaRPr lang="ru-RU" dirty="0"/>
          </a:p>
        </p:txBody>
      </p:sp>
      <p:pic>
        <p:nvPicPr>
          <p:cNvPr id="4" name="Рисунок 3"/>
          <p:cNvPicPr>
            <a:picLocks noChangeAspect="1"/>
          </p:cNvPicPr>
          <p:nvPr/>
        </p:nvPicPr>
        <p:blipFill rotWithShape="1">
          <a:blip r:embed="rId3">
            <a:extLst>
              <a:ext uri="{28A0092B-C50C-407E-A947-70E740481C1C}">
                <a14:useLocalDpi xmlns:a14="http://schemas.microsoft.com/office/drawing/2010/main" val="0"/>
              </a:ext>
            </a:extLst>
          </a:blip>
          <a:srcRect b="9992"/>
          <a:stretch/>
        </p:blipFill>
        <p:spPr>
          <a:xfrm>
            <a:off x="0" y="3643314"/>
            <a:ext cx="3500462" cy="3071834"/>
          </a:xfrm>
          <a:prstGeom prst="rect">
            <a:avLst/>
          </a:prstGeom>
          <a:ln w="31750" cap="sq">
            <a:solidFill>
              <a:srgbClr val="FF0000"/>
            </a:solidFill>
            <a:miter lim="800000"/>
          </a:ln>
          <a:effectLst>
            <a:innerShdw blurRad="63500" dist="50800">
              <a:prstClr val="black">
                <a:alpha val="50000"/>
              </a:prstClr>
            </a:innerShdw>
          </a:effectLst>
        </p:spPr>
      </p:pic>
    </p:spTree>
    <p:extLst>
      <p:ext uri="{BB962C8B-B14F-4D97-AF65-F5344CB8AC3E}">
        <p14:creationId xmlns:p14="http://schemas.microsoft.com/office/powerpoint/2010/main" val="4905039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357166"/>
            <a:ext cx="8229600" cy="1143000"/>
          </a:xfrm>
        </p:spPr>
        <p:txBody>
          <a:bodyPr>
            <a:normAutofit fontScale="90000"/>
          </a:bodyPr>
          <a:lstStyle/>
          <a:p>
            <a:r>
              <a:rPr lang="ru-RU" sz="8000" dirty="0">
                <a:latin typeface="Monotype Corsiva" pitchFamily="66" charset="0"/>
              </a:rPr>
              <a:t>Первые игрушки</a:t>
            </a:r>
            <a:r>
              <a:rPr lang="ru-RU" dirty="0"/>
              <a:t/>
            </a:r>
            <a:br>
              <a:rPr lang="ru-RU" dirty="0"/>
            </a:br>
            <a:endParaRPr lang="ru-RU" dirty="0"/>
          </a:p>
        </p:txBody>
      </p:sp>
      <p:sp>
        <p:nvSpPr>
          <p:cNvPr id="3" name="Объект 2"/>
          <p:cNvSpPr>
            <a:spLocks noGrp="1"/>
          </p:cNvSpPr>
          <p:nvPr>
            <p:ph idx="1"/>
          </p:nvPr>
        </p:nvSpPr>
        <p:spPr>
          <a:xfrm>
            <a:off x="4113072" y="2132856"/>
            <a:ext cx="5050904" cy="4353347"/>
          </a:xfrm>
        </p:spPr>
        <p:txBody>
          <a:bodyPr>
            <a:normAutofit/>
          </a:bodyPr>
          <a:lstStyle/>
          <a:p>
            <a:pPr marL="0" indent="539750">
              <a:buNone/>
            </a:pPr>
            <a:r>
              <a:rPr lang="ru-RU" sz="2800" dirty="0">
                <a:latin typeface="Monotype Corsiva" pitchFamily="66" charset="0"/>
              </a:rPr>
              <a:t>Итак, первые елочные украшения были исключительно съедобными. Ими стали яблоки, </a:t>
            </a:r>
            <a:r>
              <a:rPr lang="ru-RU" sz="2800" dirty="0" smtClean="0">
                <a:latin typeface="Monotype Corsiva" pitchFamily="66" charset="0"/>
              </a:rPr>
              <a:t>картофель</a:t>
            </a:r>
            <a:r>
              <a:rPr lang="ru-RU" sz="2800" dirty="0">
                <a:latin typeface="Monotype Corsiva" pitchFamily="66" charset="0"/>
              </a:rPr>
              <a:t>, яйца, орехи, вафли, пряники, фигурный сахар и леденцы. Это не случайно. В</a:t>
            </a:r>
            <a:r>
              <a:rPr lang="ru-RU" sz="2800" dirty="0" smtClean="0">
                <a:latin typeface="Monotype Corsiva" pitchFamily="66" charset="0"/>
              </a:rPr>
              <a:t>се съедобные украшения что-то обозначали.</a:t>
            </a:r>
            <a:r>
              <a:rPr lang="ru-RU" dirty="0"/>
              <a:t/>
            </a:r>
            <a:br>
              <a:rPr lang="ru-RU" dirty="0"/>
            </a:b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5720" y="1857364"/>
            <a:ext cx="3375150" cy="2025090"/>
          </a:xfrm>
          <a:prstGeom prst="rect">
            <a:avLst/>
          </a:prstGeom>
          <a:ln w="31750" cap="sq" cmpd="thickThin">
            <a:solidFill>
              <a:srgbClr val="FF0000"/>
            </a:solidFill>
            <a:prstDash val="solid"/>
            <a:miter lim="800000"/>
          </a:ln>
          <a:effectLst>
            <a:innerShdw blurRad="76200">
              <a:srgbClr val="000000"/>
            </a:innerShdw>
          </a:effectLst>
        </p:spPr>
      </p:pic>
    </p:spTree>
    <p:extLst>
      <p:ext uri="{BB962C8B-B14F-4D97-AF65-F5344CB8AC3E}">
        <p14:creationId xmlns:p14="http://schemas.microsoft.com/office/powerpoint/2010/main" val="3684838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857232"/>
            <a:ext cx="8643998" cy="1143000"/>
          </a:xfrm>
        </p:spPr>
        <p:txBody>
          <a:bodyPr>
            <a:noAutofit/>
          </a:bodyPr>
          <a:lstStyle/>
          <a:p>
            <a:r>
              <a:rPr lang="ru-RU" sz="6600" dirty="0">
                <a:latin typeface="Monotype Corsiva" pitchFamily="66" charset="0"/>
              </a:rPr>
              <a:t>История появления новогоднего шарика </a:t>
            </a:r>
            <a:br>
              <a:rPr lang="ru-RU" sz="6600" dirty="0">
                <a:latin typeface="Monotype Corsiva" pitchFamily="66" charset="0"/>
              </a:rPr>
            </a:br>
            <a:endParaRPr lang="ru-RU" sz="6600" dirty="0">
              <a:latin typeface="Monotype Corsiva" pitchFamily="66" charset="0"/>
            </a:endParaRPr>
          </a:p>
        </p:txBody>
      </p:sp>
      <p:sp>
        <p:nvSpPr>
          <p:cNvPr id="3" name="Объект 2"/>
          <p:cNvSpPr>
            <a:spLocks noGrp="1"/>
          </p:cNvSpPr>
          <p:nvPr>
            <p:ph idx="1"/>
          </p:nvPr>
        </p:nvSpPr>
        <p:spPr>
          <a:xfrm>
            <a:off x="1819262" y="1916832"/>
            <a:ext cx="6353138" cy="4146586"/>
          </a:xfrm>
        </p:spPr>
        <p:txBody>
          <a:bodyPr>
            <a:normAutofit/>
          </a:bodyPr>
          <a:lstStyle/>
          <a:p>
            <a:pPr marL="0" indent="539750" algn="just">
              <a:buNone/>
            </a:pPr>
            <a:r>
              <a:rPr lang="ru-RU" sz="2000" b="1" dirty="0">
                <a:latin typeface="Monotype Corsiva" pitchFamily="66" charset="0"/>
              </a:rPr>
              <a:t>Согласно легенде, некогда выдался </a:t>
            </a:r>
            <a:r>
              <a:rPr lang="ru-RU" sz="2000" b="1" dirty="0" smtClean="0">
                <a:latin typeface="Monotype Corsiva" pitchFamily="66" charset="0"/>
              </a:rPr>
              <a:t>неурожайный год</a:t>
            </a:r>
            <a:r>
              <a:rPr lang="ru-RU" sz="2000" b="1" dirty="0">
                <a:latin typeface="Monotype Corsiva" pitchFamily="66" charset="0"/>
              </a:rPr>
              <a:t>, и яблок было мало. Тогда стеклодувы из городка </a:t>
            </a:r>
            <a:r>
              <a:rPr lang="ru-RU" sz="2000" b="1" dirty="0" err="1">
                <a:latin typeface="Monotype Corsiva" pitchFamily="66" charset="0"/>
              </a:rPr>
              <a:t>Лауша</a:t>
            </a:r>
            <a:r>
              <a:rPr lang="ru-RU" sz="2000" b="1" dirty="0">
                <a:latin typeface="Monotype Corsiva" pitchFamily="66" charset="0"/>
              </a:rPr>
              <a:t> в Тюрингии в 1848 году предложили временную замену этому фрукту. Там и были изготовлены первые стеклянные шары из прозрачного и цветного стекла. Они сразу же покорили сердца, так что очень скоро их производство стало массовым и прибыльным делом. Вышел указ об использовании серебристых шаров из </a:t>
            </a:r>
            <a:r>
              <a:rPr lang="ru-RU" sz="2000" b="1" dirty="0" err="1">
                <a:latin typeface="Monotype Corsiva" pitchFamily="66" charset="0"/>
              </a:rPr>
              <a:t>Лауши</a:t>
            </a:r>
            <a:r>
              <a:rPr lang="ru-RU" sz="2000" b="1" dirty="0">
                <a:latin typeface="Monotype Corsiva" pitchFamily="66" charset="0"/>
              </a:rPr>
              <a:t> в качестве рождественских украшений. </a:t>
            </a:r>
          </a:p>
        </p:txBody>
      </p:sp>
      <p:pic>
        <p:nvPicPr>
          <p:cNvPr id="4" name="Рисунок 3"/>
          <p:cNvPicPr>
            <a:picLocks noChangeAspect="1"/>
          </p:cNvPicPr>
          <p:nvPr/>
        </p:nvPicPr>
        <p:blipFill rotWithShape="1">
          <a:blip r:embed="rId2" cstate="print">
            <a:extLst>
              <a:ext uri="{28A0092B-C50C-407E-A947-70E740481C1C}">
                <a14:useLocalDpi xmlns:a14="http://schemas.microsoft.com/office/drawing/2010/main" val="0"/>
              </a:ext>
            </a:extLst>
          </a:blip>
          <a:srcRect r="2675" b="8046"/>
          <a:stretch/>
        </p:blipFill>
        <p:spPr>
          <a:xfrm>
            <a:off x="3786182" y="4572008"/>
            <a:ext cx="2933054" cy="1853221"/>
          </a:xfrm>
          <a:prstGeom prst="rect">
            <a:avLst/>
          </a:prstGeom>
          <a:ln w="31750" cap="sq">
            <a:solidFill>
              <a:srgbClr val="FF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37981870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8000" dirty="0">
                <a:latin typeface="Monotype Corsiva" pitchFamily="66" charset="0"/>
              </a:rPr>
              <a:t>Новый год в России </a:t>
            </a:r>
            <a:r>
              <a:rPr lang="ru-RU" dirty="0"/>
              <a:t/>
            </a:r>
            <a:br>
              <a:rPr lang="ru-RU" dirty="0"/>
            </a:br>
            <a:endParaRPr lang="ru-RU" dirty="0"/>
          </a:p>
        </p:txBody>
      </p:sp>
      <p:sp>
        <p:nvSpPr>
          <p:cNvPr id="3" name="Объект 2"/>
          <p:cNvSpPr>
            <a:spLocks noGrp="1"/>
          </p:cNvSpPr>
          <p:nvPr>
            <p:ph idx="1"/>
          </p:nvPr>
        </p:nvSpPr>
        <p:spPr>
          <a:xfrm>
            <a:off x="457200" y="1556793"/>
            <a:ext cx="7472386" cy="1586455"/>
          </a:xfrm>
        </p:spPr>
        <p:txBody>
          <a:bodyPr>
            <a:normAutofit/>
          </a:bodyPr>
          <a:lstStyle/>
          <a:p>
            <a:pPr marL="0" indent="539750" algn="just">
              <a:buNone/>
            </a:pPr>
            <a:r>
              <a:rPr lang="ru-RU" sz="2800" b="1" dirty="0">
                <a:latin typeface="Monotype Corsiva" pitchFamily="66" charset="0"/>
              </a:rPr>
              <a:t>В России, обычай встречать Новый год в ночь с 31 декабря на 1 января ввел Петр </a:t>
            </a:r>
            <a:r>
              <a:rPr lang="en-US" sz="2800" b="1" dirty="0">
                <a:latin typeface="Monotype Corsiva" pitchFamily="66" charset="0"/>
              </a:rPr>
              <a:t>I</a:t>
            </a:r>
            <a:r>
              <a:rPr lang="ru-RU" sz="2800" b="1" dirty="0">
                <a:latin typeface="Monotype Corsiva" pitchFamily="66" charset="0"/>
              </a:rPr>
              <a:t>, и он же велел, чтобы именно ель стала </a:t>
            </a:r>
            <a:r>
              <a:rPr lang="ru-RU" sz="2800" b="1" dirty="0" smtClean="0">
                <a:latin typeface="Monotype Corsiva" pitchFamily="66" charset="0"/>
              </a:rPr>
              <a:t>символом Нового </a:t>
            </a:r>
            <a:r>
              <a:rPr lang="ru-RU" sz="2800" b="1" dirty="0">
                <a:latin typeface="Monotype Corsiva" pitchFamily="66" charset="0"/>
              </a:rPr>
              <a:t>года.</a:t>
            </a: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67944" y="3139034"/>
            <a:ext cx="3058660" cy="3525653"/>
          </a:xfrm>
          <a:prstGeom prst="rect">
            <a:avLst/>
          </a:prstGeom>
        </p:spPr>
      </p:pic>
    </p:spTree>
    <p:extLst>
      <p:ext uri="{BB962C8B-B14F-4D97-AF65-F5344CB8AC3E}">
        <p14:creationId xmlns:p14="http://schemas.microsoft.com/office/powerpoint/2010/main" val="7308457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74638"/>
            <a:ext cx="8329642" cy="1368412"/>
          </a:xfrm>
        </p:spPr>
        <p:txBody>
          <a:bodyPr>
            <a:noAutofit/>
          </a:bodyPr>
          <a:lstStyle/>
          <a:p>
            <a:r>
              <a:rPr lang="ru-RU" sz="6600" dirty="0">
                <a:latin typeface="Monotype Corsiva" pitchFamily="66" charset="0"/>
              </a:rPr>
              <a:t>Разнообразие новогодних </a:t>
            </a:r>
            <a:r>
              <a:rPr lang="ru-RU" sz="6600" dirty="0" smtClean="0">
                <a:latin typeface="Monotype Corsiva" pitchFamily="66" charset="0"/>
              </a:rPr>
              <a:t>игрушек</a:t>
            </a:r>
            <a:endParaRPr lang="ru-RU" sz="6600" dirty="0">
              <a:latin typeface="Monotype Corsiva" pitchFamily="66" charset="0"/>
            </a:endParaRPr>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555357">
            <a:off x="254622" y="3818405"/>
            <a:ext cx="1954223" cy="2001124"/>
          </a:xfrm>
          <a:prstGeom prst="rect">
            <a:avLst/>
          </a:prstGeom>
          <a:ln w="31750" cap="sq" cmpd="thickThin">
            <a:solidFill>
              <a:srgbClr val="FF0000"/>
            </a:solidFill>
            <a:prstDash val="solid"/>
            <a:miter lim="800000"/>
          </a:ln>
          <a:effectLst>
            <a:innerShdw blurRad="76200">
              <a:srgbClr val="000000"/>
            </a:innerShdw>
          </a:effectLst>
        </p:spPr>
      </p:pic>
      <p:pic>
        <p:nvPicPr>
          <p:cNvPr id="4" name="Объект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rot="1027778">
            <a:off x="631157" y="1244511"/>
            <a:ext cx="1984824" cy="2159489"/>
          </a:xfrm>
          <a:prstGeom prst="rect">
            <a:avLst/>
          </a:prstGeom>
          <a:ln w="31750" cap="sq" cmpd="thickThin">
            <a:solidFill>
              <a:srgbClr val="FF0000"/>
            </a:solidFill>
            <a:prstDash val="solid"/>
            <a:miter lim="800000"/>
          </a:ln>
          <a:effectLst>
            <a:innerShdw blurRad="76200">
              <a:srgbClr val="000000"/>
            </a:innerShdw>
          </a:effectLst>
        </p:spPr>
      </p:pic>
      <p:pic>
        <p:nvPicPr>
          <p:cNvPr id="7" name="Рисунок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67744" y="2541274"/>
            <a:ext cx="5733549" cy="4203482"/>
          </a:xfrm>
          <a:prstGeom prst="roundRect">
            <a:avLst>
              <a:gd name="adj" fmla="val 16667"/>
            </a:avLst>
          </a:prstGeom>
          <a:ln w="31750">
            <a:solidFill>
              <a:srgbClr val="FF0000"/>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Рисунок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469043">
            <a:off x="6585816" y="1421933"/>
            <a:ext cx="2168122" cy="2448272"/>
          </a:xfrm>
          <a:prstGeom prst="rect">
            <a:avLst/>
          </a:prstGeom>
          <a:ln w="31750">
            <a:solidFill>
              <a:srgbClr val="FF0000"/>
            </a:solidFill>
          </a:ln>
          <a:effectLst>
            <a:outerShdw blurRad="190500" algn="tl" rotWithShape="0">
              <a:srgbClr val="000000">
                <a:alpha val="70000"/>
              </a:srgbClr>
            </a:outerShdw>
          </a:effectLst>
        </p:spPr>
      </p:pic>
    </p:spTree>
    <p:extLst>
      <p:ext uri="{BB962C8B-B14F-4D97-AF65-F5344CB8AC3E}">
        <p14:creationId xmlns:p14="http://schemas.microsoft.com/office/powerpoint/2010/main" val="27772594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562752">
            <a:off x="693515" y="1325731"/>
            <a:ext cx="3409084" cy="3530837"/>
          </a:xfrm>
          <a:prstGeom prst="rect">
            <a:avLst/>
          </a:prstGeom>
          <a:ln w="31750" cap="sq" cmpd="thickThin">
            <a:solidFill>
              <a:srgbClr val="FF0000"/>
            </a:solidFill>
            <a:prstDash val="solid"/>
            <a:miter lim="800000"/>
          </a:ln>
          <a:effectLst>
            <a:innerShdw blurRad="76200">
              <a:srgbClr val="000000"/>
            </a:innerShdw>
          </a:effectLst>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64941">
            <a:off x="5296128" y="1384643"/>
            <a:ext cx="3048000" cy="4572000"/>
          </a:xfrm>
          <a:prstGeom prst="rect">
            <a:avLst/>
          </a:prstGeom>
          <a:ln w="31750" cap="sq" cmpd="thickThin">
            <a:solidFill>
              <a:srgbClr val="FF0000"/>
            </a:solidFill>
            <a:prstDash val="solid"/>
            <a:miter lim="800000"/>
          </a:ln>
          <a:effectLst>
            <a:innerShdw blurRad="76200">
              <a:srgbClr val="000000"/>
            </a:innerShdw>
          </a:effectLst>
        </p:spPr>
      </p:pic>
    </p:spTree>
    <p:extLst>
      <p:ext uri="{BB962C8B-B14F-4D97-AF65-F5344CB8AC3E}">
        <p14:creationId xmlns:p14="http://schemas.microsoft.com/office/powerpoint/2010/main" val="25664744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6600" dirty="0" smtClean="0">
                <a:latin typeface="Monotype Corsiva" pitchFamily="66" charset="0"/>
              </a:rPr>
              <a:t>Музей елочных игрушек</a:t>
            </a:r>
            <a:endParaRPr lang="ru-RU" sz="6600" dirty="0">
              <a:latin typeface="Monotype Corsiva" pitchFamily="66" charset="0"/>
            </a:endParaRPr>
          </a:p>
        </p:txBody>
      </p:sp>
      <p:sp>
        <p:nvSpPr>
          <p:cNvPr id="3" name="Объект 2"/>
          <p:cNvSpPr>
            <a:spLocks noGrp="1"/>
          </p:cNvSpPr>
          <p:nvPr>
            <p:ph idx="1"/>
          </p:nvPr>
        </p:nvSpPr>
        <p:spPr>
          <a:xfrm>
            <a:off x="4714876" y="1556792"/>
            <a:ext cx="4159348" cy="4176464"/>
          </a:xfrm>
        </p:spPr>
        <p:txBody>
          <a:bodyPr>
            <a:normAutofit fontScale="85000" lnSpcReduction="20000"/>
          </a:bodyPr>
          <a:lstStyle/>
          <a:p>
            <a:pPr marL="0" indent="539750" algn="just">
              <a:buNone/>
            </a:pPr>
            <a:r>
              <a:rPr lang="ru-RU" b="1" dirty="0">
                <a:latin typeface="Monotype Corsiva" pitchFamily="66" charset="0"/>
              </a:rPr>
              <a:t>18 сентября 2008 года открылся уникальный, единственный в России Музей ёлочной игрушки - «Клинское подворье»!</a:t>
            </a:r>
          </a:p>
          <a:p>
            <a:pPr marL="0" indent="534988" algn="just">
              <a:buNone/>
            </a:pPr>
            <a:r>
              <a:rPr lang="ru-RU" b="1" dirty="0">
                <a:latin typeface="Monotype Corsiva" pitchFamily="66" charset="0"/>
              </a:rPr>
              <a:t>"Клинское подворье"  – это музей елочной игрушки в подмосковном городе Клин. Этот музей молодой  и пока единственный в России. Музей расположен в симпатичном современном тереме.</a:t>
            </a:r>
          </a:p>
          <a:p>
            <a:pPr marL="0" indent="0">
              <a:buNone/>
            </a:pPr>
            <a:endParaRPr lang="ru-RU" dirty="0"/>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61048"/>
            <a:ext cx="3995936" cy="2996952"/>
          </a:xfrm>
          <a:prstGeom prst="roundRect">
            <a:avLst>
              <a:gd name="adj" fmla="val 8594"/>
            </a:avLst>
          </a:prstGeom>
          <a:solidFill>
            <a:srgbClr val="FFFFFF">
              <a:shade val="85000"/>
            </a:srgbClr>
          </a:solidFill>
          <a:ln w="31750">
            <a:solidFill>
              <a:srgbClr val="FF0000"/>
            </a:solidFill>
          </a:ln>
          <a:effectLst>
            <a:reflection blurRad="12700" stA="38000" endPos="28000" dist="5000" dir="5400000" sy="-100000" algn="bl" rotWithShape="0"/>
          </a:effectLst>
        </p:spPr>
      </p:pic>
      <p:pic>
        <p:nvPicPr>
          <p:cNvPr id="7" name="Рисунок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2910" y="1285860"/>
            <a:ext cx="3438039" cy="2290594"/>
          </a:xfrm>
          <a:prstGeom prst="roundRect">
            <a:avLst>
              <a:gd name="adj" fmla="val 8594"/>
            </a:avLst>
          </a:prstGeom>
          <a:solidFill>
            <a:srgbClr val="FFFFFF">
              <a:shade val="85000"/>
            </a:srgbClr>
          </a:solidFill>
          <a:ln w="31750">
            <a:solidFill>
              <a:srgbClr val="FF0000"/>
            </a:solidFill>
          </a:ln>
          <a:effectLst>
            <a:reflection blurRad="12700" stA="38000" endPos="28000" dist="5000" dir="5400000" sy="-100000" algn="bl" rotWithShape="0"/>
          </a:effectLst>
        </p:spPr>
      </p:pic>
    </p:spTree>
    <p:extLst>
      <p:ext uri="{BB962C8B-B14F-4D97-AF65-F5344CB8AC3E}">
        <p14:creationId xmlns:p14="http://schemas.microsoft.com/office/powerpoint/2010/main" val="263286671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223</TotalTime>
  <Words>333</Words>
  <Application>Microsoft Office PowerPoint</Application>
  <PresentationFormat>Экран (4:3)</PresentationFormat>
  <Paragraphs>32</Paragraphs>
  <Slides>17</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Мастер-класс  «Новогодняя игрушка»</vt:lpstr>
      <vt:lpstr>Цель:</vt:lpstr>
      <vt:lpstr> История появления новогодней традиции  </vt:lpstr>
      <vt:lpstr>Первые игрушки </vt:lpstr>
      <vt:lpstr>История появления новогоднего шарика  </vt:lpstr>
      <vt:lpstr>Новый год в России  </vt:lpstr>
      <vt:lpstr>Разнообразие новогодних игрушек</vt:lpstr>
      <vt:lpstr>Презентация PowerPoint</vt:lpstr>
      <vt:lpstr>Музей елочных игрушек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Лидусик</dc:creator>
  <cp:lastModifiedBy>Natasha</cp:lastModifiedBy>
  <cp:revision>31</cp:revision>
  <dcterms:created xsi:type="dcterms:W3CDTF">2013-04-06T11:10:33Z</dcterms:created>
  <dcterms:modified xsi:type="dcterms:W3CDTF">2020-01-12T10:51:13Z</dcterms:modified>
</cp:coreProperties>
</file>