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59" r:id="rId5"/>
    <p:sldId id="262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88" r:id="rId14"/>
    <p:sldId id="287" r:id="rId15"/>
    <p:sldId id="273" r:id="rId16"/>
    <p:sldId id="274" r:id="rId17"/>
    <p:sldId id="276" r:id="rId18"/>
    <p:sldId id="275" r:id="rId19"/>
    <p:sldId id="277" r:id="rId20"/>
    <p:sldId id="289" r:id="rId21"/>
    <p:sldId id="278" r:id="rId22"/>
    <p:sldId id="279" r:id="rId23"/>
    <p:sldId id="280" r:id="rId24"/>
    <p:sldId id="281" r:id="rId25"/>
    <p:sldId id="290" r:id="rId26"/>
    <p:sldId id="292" r:id="rId27"/>
    <p:sldId id="282" r:id="rId28"/>
    <p:sldId id="291" r:id="rId29"/>
    <p:sldId id="294" r:id="rId30"/>
    <p:sldId id="284" r:id="rId31"/>
    <p:sldId id="285" r:id="rId32"/>
    <p:sldId id="286" r:id="rId33"/>
    <p:sldId id="295" r:id="rId3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3" autoAdjust="0"/>
    <p:restoredTop sz="94652" autoAdjust="0"/>
  </p:normalViewPr>
  <p:slideViewPr>
    <p:cSldViewPr>
      <p:cViewPr varScale="1">
        <p:scale>
          <a:sx n="70" d="100"/>
          <a:sy n="70" d="100"/>
        </p:scale>
        <p:origin x="-14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11FE0-6E21-400E-A9BF-5C231C77F6C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50574-AD0C-4FFB-A8F9-D981CBDE0AD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35854-8BC1-4991-B8CA-3E905250781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032250" y="1598613"/>
            <a:ext cx="3617913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032250" y="3922713"/>
            <a:ext cx="3617913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4161C-6516-424F-84D8-ACBF2E6FC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3525" y="1598613"/>
            <a:ext cx="7386638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3525" y="3922713"/>
            <a:ext cx="7386638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75BFC-42DD-4122-BD33-15E97C4F3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C3C98-957C-4567-9E18-03A9B99E68F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3ABD1-9AC1-4F0F-A12F-BC595C0A03F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53241-9C55-435E-B1C1-A0990551415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71C8B-D27E-42A1-8D9B-0F451D21A05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E4E9-DF1F-43C5-A4E6-EA749208ACB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FA479-AFEE-4952-AD1F-1547C24150C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D27EE-32ED-4C75-BBA4-EE723B47544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C009A-CC9A-4825-91E4-F283E6BBB15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CFC16B1-C888-4972-8E62-81E108C8ED6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  <p:sldLayoutId id="2147483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9"/>
          <p:cNvSpPr>
            <a:spLocks noGrp="1" noChangeArrowheads="1"/>
          </p:cNvSpPr>
          <p:nvPr>
            <p:ph type="subTitle" idx="1"/>
          </p:nvPr>
        </p:nvSpPr>
        <p:spPr>
          <a:xfrm>
            <a:off x="539750" y="2420938"/>
            <a:ext cx="8280400" cy="2295525"/>
          </a:xfrm>
        </p:spPr>
        <p:txBody>
          <a:bodyPr/>
          <a:lstStyle/>
          <a:p>
            <a:pPr eaLnBrk="1" hangingPunct="1"/>
            <a:endParaRPr lang="ru-RU" smtClean="0">
              <a:solidFill>
                <a:srgbClr val="00B050"/>
              </a:solidFill>
            </a:endParaRPr>
          </a:p>
          <a:p>
            <a:pPr eaLnBrk="1" hangingPunct="1"/>
            <a:r>
              <a:rPr lang="ru-RU" b="1" smtClean="0">
                <a:solidFill>
                  <a:srgbClr val="00B050"/>
                </a:solidFill>
              </a:rPr>
              <a:t>Исследовательский проект</a:t>
            </a:r>
          </a:p>
          <a:p>
            <a:pPr eaLnBrk="1" hangingPunct="1"/>
            <a:endParaRPr lang="ru-RU" smtClean="0">
              <a:solidFill>
                <a:srgbClr val="00B050"/>
              </a:solidFill>
            </a:endParaRPr>
          </a:p>
          <a:p>
            <a:pPr eaLnBrk="1" hangingPunct="1"/>
            <a:endParaRPr lang="ru-RU" smtClean="0">
              <a:solidFill>
                <a:srgbClr val="00B050"/>
              </a:solidFill>
            </a:endParaRPr>
          </a:p>
          <a:p>
            <a:pPr eaLnBrk="1" hangingPunct="1"/>
            <a:r>
              <a:rPr lang="ru-RU" sz="2800" smtClean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7643813" y="6643688"/>
            <a:ext cx="1500187" cy="21431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76672"/>
            <a:ext cx="856895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7200" b="1" dirty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Откуда берётся </a:t>
            </a:r>
          </a:p>
          <a:p>
            <a:pPr algn="ctr">
              <a:defRPr/>
            </a:pPr>
            <a:r>
              <a:rPr lang="ru-RU" sz="7200" b="1" dirty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бумага?</a:t>
            </a:r>
          </a:p>
        </p:txBody>
      </p:sp>
      <p:sp>
        <p:nvSpPr>
          <p:cNvPr id="8" name="Rectangle 29"/>
          <p:cNvSpPr txBox="1">
            <a:spLocks noChangeArrowheads="1"/>
          </p:cNvSpPr>
          <p:nvPr/>
        </p:nvSpPr>
        <p:spPr bwMode="auto">
          <a:xfrm>
            <a:off x="250825" y="549275"/>
            <a:ext cx="82819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ru-RU" sz="3200" kern="0" dirty="0">
              <a:solidFill>
                <a:srgbClr val="00B050"/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endParaRPr lang="ru-RU" sz="3200" b="1" kern="0" dirty="0">
              <a:solidFill>
                <a:srgbClr val="00B050"/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endParaRPr lang="ru-RU" sz="3200" b="1" kern="0" dirty="0">
              <a:solidFill>
                <a:srgbClr val="00B050"/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endParaRPr lang="ru-RU" sz="3200" b="1" kern="0" dirty="0">
              <a:solidFill>
                <a:srgbClr val="00B050"/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endParaRPr lang="ru-RU" sz="3200" b="1" kern="0" dirty="0">
              <a:solidFill>
                <a:srgbClr val="00B050"/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endParaRPr lang="ru-RU" sz="3200" kern="0" dirty="0">
              <a:solidFill>
                <a:srgbClr val="00B050"/>
              </a:solidFill>
              <a:latin typeface="+mn-lt"/>
              <a:cs typeface="+mn-cs"/>
            </a:endParaRPr>
          </a:p>
          <a:p>
            <a:pPr algn="r"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rgbClr val="0070C0"/>
                </a:solidFill>
                <a:latin typeface="+mn-lt"/>
                <a:cs typeface="+mn-cs"/>
              </a:rPr>
              <a:t>Выполнил: Циценко Слава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rgbClr val="0070C0"/>
                </a:solidFill>
                <a:latin typeface="+mn-lt"/>
                <a:cs typeface="+mn-cs"/>
              </a:rPr>
              <a:t> – воспитанник МКДОУ Д/С 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rgbClr val="0070C0"/>
                </a:solidFill>
                <a:latin typeface="+mn-lt"/>
                <a:cs typeface="+mn-cs"/>
              </a:rPr>
              <a:t>«Русская берёзка» п. Кондинское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rgbClr val="0070C0"/>
                </a:solidFill>
                <a:latin typeface="+mn-lt"/>
                <a:cs typeface="+mn-cs"/>
              </a:rPr>
              <a:t>Руководитель: Кривоногова Л.А.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53338" y="6597650"/>
            <a:ext cx="1490662" cy="26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6"/>
          <p:cNvGrpSpPr>
            <a:grpSpLocks/>
          </p:cNvGrpSpPr>
          <p:nvPr/>
        </p:nvGrpSpPr>
        <p:grpSpPr bwMode="auto">
          <a:xfrm>
            <a:off x="287338" y="333375"/>
            <a:ext cx="8532812" cy="5710238"/>
            <a:chOff x="113" y="73"/>
            <a:chExt cx="5375" cy="3597"/>
          </a:xfrm>
        </p:grpSpPr>
        <p:pic>
          <p:nvPicPr>
            <p:cNvPr id="24579" name="Picture 6" descr="бум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59" y="1978"/>
              <a:ext cx="2040" cy="1692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  <p:pic>
          <p:nvPicPr>
            <p:cNvPr id="24580" name="Picture 7" descr="дел бум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30" y="73"/>
              <a:ext cx="2358" cy="1768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  <p:pic>
          <p:nvPicPr>
            <p:cNvPr id="24581" name="Picture 12" descr="Изображение 05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" y="73"/>
              <a:ext cx="2360" cy="1769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</p:grpSp>
      <p:sp>
        <p:nvSpPr>
          <p:cNvPr id="6" name="Прямоугольник 5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3"/>
          <p:cNvGrpSpPr>
            <a:grpSpLocks/>
          </p:cNvGrpSpPr>
          <p:nvPr/>
        </p:nvGrpSpPr>
        <p:grpSpPr bwMode="auto">
          <a:xfrm>
            <a:off x="250825" y="188913"/>
            <a:ext cx="8496300" cy="5748337"/>
            <a:chOff x="295" y="346"/>
            <a:chExt cx="5352" cy="3621"/>
          </a:xfrm>
        </p:grpSpPr>
        <p:pic>
          <p:nvPicPr>
            <p:cNvPr id="25603" name="Picture 8" descr="изго б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88" y="391"/>
              <a:ext cx="1859" cy="2477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  <p:pic>
          <p:nvPicPr>
            <p:cNvPr id="25604" name="Picture 9" descr="изгот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0" y="2342"/>
              <a:ext cx="1949" cy="1625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  <p:pic>
          <p:nvPicPr>
            <p:cNvPr id="25605" name="Picture 12" descr="бумаг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5" y="346"/>
              <a:ext cx="2400" cy="1800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</p:grpSp>
      <p:sp>
        <p:nvSpPr>
          <p:cNvPr id="6" name="Прямоугольник 5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4"/>
          <p:cNvGrpSpPr>
            <a:grpSpLocks/>
          </p:cNvGrpSpPr>
          <p:nvPr/>
        </p:nvGrpSpPr>
        <p:grpSpPr bwMode="auto">
          <a:xfrm>
            <a:off x="900113" y="260350"/>
            <a:ext cx="7083425" cy="5329238"/>
            <a:chOff x="885" y="119"/>
            <a:chExt cx="4462" cy="3357"/>
          </a:xfrm>
        </p:grpSpPr>
        <p:pic>
          <p:nvPicPr>
            <p:cNvPr id="26627" name="Picture 10" descr="бум руч раб"/>
            <p:cNvPicPr>
              <a:picLocks noChangeAspect="1" noChangeArrowheads="1"/>
            </p:cNvPicPr>
            <p:nvPr/>
          </p:nvPicPr>
          <p:blipFill>
            <a:blip r:embed="rId2"/>
            <a:srcRect r="1678" b="6560"/>
            <a:stretch>
              <a:fillRect/>
            </a:stretch>
          </p:blipFill>
          <p:spPr bwMode="auto">
            <a:xfrm>
              <a:off x="885" y="119"/>
              <a:ext cx="1905" cy="2413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  <p:pic>
          <p:nvPicPr>
            <p:cNvPr id="26628" name="Picture 11" descr="бум фабр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25" y="709"/>
              <a:ext cx="1922" cy="2767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юбаша\Desktop\756px-Taschentuch.JPG"/>
          <p:cNvPicPr>
            <a:picLocks noChangeAspect="1" noChangeArrowheads="1"/>
          </p:cNvPicPr>
          <p:nvPr/>
        </p:nvPicPr>
        <p:blipFill>
          <a:blip r:embed="rId2"/>
          <a:srcRect l="1724" t="2173" r="4324" b="896"/>
          <a:stretch>
            <a:fillRect/>
          </a:stretch>
        </p:blipFill>
        <p:spPr bwMode="auto">
          <a:xfrm>
            <a:off x="179388" y="188913"/>
            <a:ext cx="3924300" cy="32131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75" name="Picture 3" descr="C:\Users\любаша\Desktop\zon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484313"/>
            <a:ext cx="5040313" cy="51752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юбаша\Desktop\сосна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8864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любаша\Desktop\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24944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любаша\Desktop\береза.jpeg"/>
          <p:cNvPicPr>
            <a:picLocks noChangeAspect="1" noChangeArrowheads="1"/>
          </p:cNvPicPr>
          <p:nvPr/>
        </p:nvPicPr>
        <p:blipFill>
          <a:blip r:embed="rId4" cstate="print"/>
          <a:srcRect r="4745" b="8319"/>
          <a:stretch>
            <a:fillRect/>
          </a:stretch>
        </p:blipFill>
        <p:spPr bwMode="auto">
          <a:xfrm>
            <a:off x="179512" y="188640"/>
            <a:ext cx="356970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3525" y="5516563"/>
            <a:ext cx="995363" cy="579437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2800" b="1" smtClean="0"/>
          </a:p>
          <a:p>
            <a:pPr eaLnBrk="1" hangingPunct="1">
              <a:buFontTx/>
              <a:buNone/>
            </a:pPr>
            <a:endParaRPr lang="ru-RU" sz="2800" b="1" smtClean="0"/>
          </a:p>
        </p:txBody>
      </p:sp>
      <p:pic>
        <p:nvPicPr>
          <p:cNvPr id="29698" name="Picture 4" descr="SL74028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contrast="24000"/>
          </a:blip>
          <a:srcRect/>
          <a:stretch>
            <a:fillRect/>
          </a:stretch>
        </p:blipFill>
        <p:spPr>
          <a:xfrm>
            <a:off x="179388" y="188913"/>
            <a:ext cx="3744912" cy="2808287"/>
          </a:xfrm>
          <a:ln w="12700">
            <a:solidFill>
              <a:srgbClr val="000000"/>
            </a:solidFill>
          </a:ln>
        </p:spPr>
      </p:pic>
      <p:pic>
        <p:nvPicPr>
          <p:cNvPr id="29699" name="Picture 5" descr="SL74029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6000" contrast="36000"/>
          </a:blip>
          <a:srcRect/>
          <a:stretch>
            <a:fillRect/>
          </a:stretch>
        </p:blipFill>
        <p:spPr>
          <a:xfrm>
            <a:off x="4932363" y="188913"/>
            <a:ext cx="3960812" cy="2970212"/>
          </a:xfrm>
          <a:ln w="12700">
            <a:solidFill>
              <a:srgbClr val="000000"/>
            </a:solidFill>
          </a:ln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3284538"/>
            <a:ext cx="3960813" cy="3163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827088" y="1700213"/>
            <a:ext cx="2281237" cy="654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30722" name="Текст 2"/>
          <p:cNvSpPr>
            <a:spLocks noGrp="1"/>
          </p:cNvSpPr>
          <p:nvPr>
            <p:ph type="body" sz="half" idx="1"/>
          </p:nvPr>
        </p:nvSpPr>
        <p:spPr>
          <a:xfrm>
            <a:off x="900113" y="908050"/>
            <a:ext cx="1943100" cy="12255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500438"/>
            <a:ext cx="3529012" cy="2832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88913"/>
            <a:ext cx="3821112" cy="2971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88913"/>
            <a:ext cx="3802062" cy="3568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850" y="3429000"/>
            <a:ext cx="4040188" cy="750888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FFC000"/>
                </a:solidFill>
              </a:rPr>
              <a:t>Готовится  бумажная  масса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3438" y="1052513"/>
            <a:ext cx="4041775" cy="965200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FFC000"/>
                </a:solidFill>
              </a:rPr>
              <a:t>Сырая   бумага поступает на бумагоделательную.  машину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4581" name="Picture 2" descr="C:\Documents and Settings\Наташа\Рабочий стол\о производстве  бумаги\09022008(001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60350"/>
            <a:ext cx="3900487" cy="2925763"/>
          </a:xfrm>
          <a:ln w="57150">
            <a:solidFill>
              <a:schemeClr val="bg1">
                <a:lumMod val="50000"/>
              </a:schemeClr>
            </a:solidFill>
          </a:ln>
        </p:spPr>
      </p:pic>
      <p:pic>
        <p:nvPicPr>
          <p:cNvPr id="24582" name="Picture 3" descr="C:\Documents and Settings\Наташа\Рабочий стол\о производстве  бумаги\09022008(004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2636838"/>
            <a:ext cx="4129087" cy="3095625"/>
          </a:xfrm>
          <a:ln w="57150">
            <a:solidFill>
              <a:schemeClr val="bg1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3673475" cy="2936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88913"/>
            <a:ext cx="3214688" cy="2924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3284538"/>
            <a:ext cx="3190875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 descr="производт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4473575" cy="25209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3794" name="Picture 6" descr="бум производств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3068638"/>
            <a:ext cx="4095750" cy="30765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3795" name="Picture 7" descr="бума фаб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260350"/>
            <a:ext cx="3635375" cy="25241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1476375" y="0"/>
            <a:ext cx="6965950" cy="1487488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1412875"/>
            <a:ext cx="7993062" cy="2879725"/>
          </a:xfrm>
        </p:spPr>
        <p:txBody>
          <a:bodyPr>
            <a:normAutofit lnSpcReduction="10000"/>
          </a:bodyPr>
          <a:lstStyle/>
          <a:p>
            <a:pPr algn="just" eaLnBrk="1" hangingPunct="1">
              <a:defRPr/>
            </a:pPr>
            <a:r>
              <a:rPr lang="ru-RU" b="1" dirty="0" smtClean="0">
                <a:solidFill>
                  <a:srgbClr val="0070C0"/>
                </a:solidFill>
              </a:rPr>
              <a:t>Освоить изготовление самодельной бумаги из макулатуры, что будет способствовать сохранению нашей планеты в  чистоте, разумному обращению с бумагой, сохранению лесов.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260648"/>
            <a:ext cx="21808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Цель: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4818" name="Picture 2" descr="G:\DCIM\109_FUJI\DSCF9102.JPG"/>
          <p:cNvPicPr>
            <a:picLocks noChangeAspect="1" noChangeArrowheads="1"/>
          </p:cNvPicPr>
          <p:nvPr/>
        </p:nvPicPr>
        <p:blipFill>
          <a:blip r:embed="rId2"/>
          <a:srcRect l="6004" t="39059" r="7980"/>
          <a:stretch>
            <a:fillRect/>
          </a:stretch>
        </p:blipFill>
        <p:spPr bwMode="auto">
          <a:xfrm>
            <a:off x="250825" y="476250"/>
            <a:ext cx="56896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G:\DCIM\109_FUJI\DSCF9105.JPG"/>
          <p:cNvPicPr>
            <a:picLocks noChangeAspect="1" noChangeArrowheads="1"/>
          </p:cNvPicPr>
          <p:nvPr/>
        </p:nvPicPr>
        <p:blipFill>
          <a:blip r:embed="rId3"/>
          <a:srcRect l="10486" t="4475" r="55925"/>
          <a:stretch>
            <a:fillRect/>
          </a:stretch>
        </p:blipFill>
        <p:spPr bwMode="auto">
          <a:xfrm>
            <a:off x="6321425" y="549275"/>
            <a:ext cx="25336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WordArt 5"/>
          <p:cNvSpPr>
            <a:spLocks noChangeArrowheads="1" noChangeShapeType="1" noTextEdit="1"/>
          </p:cNvSpPr>
          <p:nvPr/>
        </p:nvSpPr>
        <p:spPr bwMode="auto">
          <a:xfrm>
            <a:off x="2268538" y="4941888"/>
            <a:ext cx="6686550" cy="112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Сначала измельчаем </a:t>
            </a:r>
          </a:p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старую бумагу.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5843" name="Picture 2" descr="C:\Users\любаша\Desktop\DSCF9054.JPG"/>
          <p:cNvPicPr>
            <a:picLocks noChangeAspect="1" noChangeArrowheads="1"/>
          </p:cNvPicPr>
          <p:nvPr/>
        </p:nvPicPr>
        <p:blipFill>
          <a:blip r:embed="rId2"/>
          <a:srcRect l="4544" t="45467" b="1515"/>
          <a:stretch>
            <a:fillRect/>
          </a:stretch>
        </p:blipFill>
        <p:spPr bwMode="auto">
          <a:xfrm>
            <a:off x="900113" y="692150"/>
            <a:ext cx="7561262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WordArt 5"/>
          <p:cNvSpPr>
            <a:spLocks noChangeArrowheads="1" noChangeShapeType="1" noTextEdit="1"/>
          </p:cNvSpPr>
          <p:nvPr/>
        </p:nvSpPr>
        <p:spPr bwMode="auto">
          <a:xfrm>
            <a:off x="2700338" y="4797425"/>
            <a:ext cx="5829300" cy="1282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Заливаем эти обрезки</a:t>
            </a:r>
          </a:p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тёплой водой.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6867" name="Picture 2" descr="C:\Users\любаша\Desktop\DSCF9068.JPG"/>
          <p:cNvPicPr>
            <a:picLocks noChangeAspect="1" noChangeArrowheads="1"/>
          </p:cNvPicPr>
          <p:nvPr/>
        </p:nvPicPr>
        <p:blipFill>
          <a:blip r:embed="rId2"/>
          <a:srcRect l="11002" t="40007" r="6001" b="6668"/>
          <a:stretch>
            <a:fillRect/>
          </a:stretch>
        </p:blipFill>
        <p:spPr bwMode="auto">
          <a:xfrm>
            <a:off x="1187450" y="476250"/>
            <a:ext cx="7200900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WordArt 5"/>
          <p:cNvSpPr>
            <a:spLocks noChangeArrowheads="1" noChangeShapeType="1" noTextEdit="1"/>
          </p:cNvSpPr>
          <p:nvPr/>
        </p:nvSpPr>
        <p:spPr bwMode="auto">
          <a:xfrm>
            <a:off x="1979613" y="4005263"/>
            <a:ext cx="6624637" cy="1806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Затем добавляем в нашу</a:t>
            </a:r>
          </a:p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смесь чайную ложку</a:t>
            </a:r>
          </a:p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клея ПВА и столовую</a:t>
            </a:r>
          </a:p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ложку крахмала.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7891" name="Picture 2" descr="G:\DCIM\109_FUJI\DSCF9076.JPG"/>
          <p:cNvPicPr>
            <a:picLocks noChangeAspect="1" noChangeArrowheads="1"/>
          </p:cNvPicPr>
          <p:nvPr/>
        </p:nvPicPr>
        <p:blipFill>
          <a:blip r:embed="rId2"/>
          <a:srcRect l="7460" t="29832" r="11937" b="6464"/>
          <a:stretch>
            <a:fillRect/>
          </a:stretch>
        </p:blipFill>
        <p:spPr bwMode="auto">
          <a:xfrm>
            <a:off x="323850" y="692150"/>
            <a:ext cx="38893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" descr="G:\DCIM\109_FUJI\DSCF9078.JPG"/>
          <p:cNvPicPr>
            <a:picLocks noChangeAspect="1" noChangeArrowheads="1"/>
          </p:cNvPicPr>
          <p:nvPr/>
        </p:nvPicPr>
        <p:blipFill>
          <a:blip r:embed="rId3"/>
          <a:srcRect l="8655" t="48880" r="12102"/>
          <a:stretch>
            <a:fillRect/>
          </a:stretch>
        </p:blipFill>
        <p:spPr bwMode="auto">
          <a:xfrm>
            <a:off x="4427538" y="1557338"/>
            <a:ext cx="3887787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914" name="WordArt 5"/>
          <p:cNvSpPr>
            <a:spLocks noChangeArrowheads="1" noChangeShapeType="1" noTextEdit="1"/>
          </p:cNvSpPr>
          <p:nvPr/>
        </p:nvSpPr>
        <p:spPr bwMode="auto">
          <a:xfrm>
            <a:off x="2124075" y="4076700"/>
            <a:ext cx="6551613" cy="170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Всё хорошо</a:t>
            </a:r>
          </a:p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перемешиваем</a:t>
            </a:r>
          </a:p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 помощью миксера.</a:t>
            </a:r>
          </a:p>
        </p:txBody>
      </p:sp>
      <p:pic>
        <p:nvPicPr>
          <p:cNvPr id="38915" name="Picture 2" descr="G:\DCIM\109_FUJI\DSCF9080.JPG"/>
          <p:cNvPicPr>
            <a:picLocks noChangeAspect="1" noChangeArrowheads="1"/>
          </p:cNvPicPr>
          <p:nvPr/>
        </p:nvPicPr>
        <p:blipFill>
          <a:blip r:embed="rId2"/>
          <a:srcRect l="9436" t="37463" r="13031" b="4121"/>
          <a:stretch>
            <a:fillRect/>
          </a:stretch>
        </p:blipFill>
        <p:spPr bwMode="auto">
          <a:xfrm>
            <a:off x="2051050" y="620713"/>
            <a:ext cx="49688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G:\DCIM\109_FUJI\DSCF9087.JPG"/>
          <p:cNvPicPr>
            <a:picLocks noChangeAspect="1" noChangeArrowheads="1"/>
          </p:cNvPicPr>
          <p:nvPr/>
        </p:nvPicPr>
        <p:blipFill>
          <a:blip r:embed="rId2"/>
          <a:srcRect t="47159"/>
          <a:stretch>
            <a:fillRect/>
          </a:stretch>
        </p:blipFill>
        <p:spPr bwMode="auto">
          <a:xfrm>
            <a:off x="1692275" y="1125538"/>
            <a:ext cx="6105525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939" name="WordArt 5"/>
          <p:cNvSpPr>
            <a:spLocks noChangeArrowheads="1" noChangeShapeType="1" noTextEdit="1"/>
          </p:cNvSpPr>
          <p:nvPr/>
        </p:nvSpPr>
        <p:spPr bwMode="auto">
          <a:xfrm>
            <a:off x="1908175" y="4437063"/>
            <a:ext cx="6553200" cy="765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Можно добавить краситель.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G:\DCIM\109_FUJI\DSCF9095.JPG"/>
          <p:cNvPicPr>
            <a:picLocks noChangeAspect="1" noChangeArrowheads="1"/>
          </p:cNvPicPr>
          <p:nvPr/>
        </p:nvPicPr>
        <p:blipFill>
          <a:blip r:embed="rId2"/>
          <a:srcRect t="39694"/>
          <a:stretch>
            <a:fillRect/>
          </a:stretch>
        </p:blipFill>
        <p:spPr bwMode="auto">
          <a:xfrm>
            <a:off x="2051050" y="1268413"/>
            <a:ext cx="60483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WordArt 4"/>
          <p:cNvSpPr>
            <a:spLocks noChangeArrowheads="1" noChangeShapeType="1" noTextEdit="1"/>
          </p:cNvSpPr>
          <p:nvPr/>
        </p:nvSpPr>
        <p:spPr bwMode="auto">
          <a:xfrm>
            <a:off x="2051050" y="4724400"/>
            <a:ext cx="6840538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Можно сверху положить лепестки цветов……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WordArt 4"/>
          <p:cNvSpPr>
            <a:spLocks noChangeArrowheads="1" noChangeShapeType="1" noTextEdit="1"/>
          </p:cNvSpPr>
          <p:nvPr/>
        </p:nvSpPr>
        <p:spPr bwMode="auto">
          <a:xfrm>
            <a:off x="2051050" y="4437063"/>
            <a:ext cx="6875463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Выкладываем полученную смесь.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987" name="Picture 2" descr="G:\DCIM\109_FUJI\DSCF9089.JPG"/>
          <p:cNvPicPr>
            <a:picLocks noChangeAspect="1" noChangeArrowheads="1"/>
          </p:cNvPicPr>
          <p:nvPr/>
        </p:nvPicPr>
        <p:blipFill>
          <a:blip r:embed="rId2"/>
          <a:srcRect t="36508"/>
          <a:stretch>
            <a:fillRect/>
          </a:stretch>
        </p:blipFill>
        <p:spPr bwMode="auto">
          <a:xfrm>
            <a:off x="1692275" y="981075"/>
            <a:ext cx="6335713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3010" name="Picture 2" descr="G:\DCIM\109_FUJI\DSCF9091.JPG"/>
          <p:cNvPicPr>
            <a:picLocks noChangeAspect="1" noChangeArrowheads="1"/>
          </p:cNvPicPr>
          <p:nvPr/>
        </p:nvPicPr>
        <p:blipFill>
          <a:blip r:embed="rId2"/>
          <a:srcRect t="39442"/>
          <a:stretch>
            <a:fillRect/>
          </a:stretch>
        </p:blipFill>
        <p:spPr bwMode="auto">
          <a:xfrm>
            <a:off x="1692275" y="2133600"/>
            <a:ext cx="60833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WordArt 4"/>
          <p:cNvSpPr>
            <a:spLocks noChangeArrowheads="1" noChangeShapeType="1" noTextEdit="1"/>
          </p:cNvSpPr>
          <p:nvPr/>
        </p:nvSpPr>
        <p:spPr bwMode="auto">
          <a:xfrm>
            <a:off x="2124075" y="5157788"/>
            <a:ext cx="6840538" cy="995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Разравниваем массу.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G:\DCIM\109_FUJI\DSCF9096.JPG"/>
          <p:cNvPicPr>
            <a:picLocks noChangeAspect="1" noChangeArrowheads="1"/>
          </p:cNvPicPr>
          <p:nvPr/>
        </p:nvPicPr>
        <p:blipFill>
          <a:blip r:embed="rId2"/>
          <a:srcRect t="55363"/>
          <a:stretch>
            <a:fillRect/>
          </a:stretch>
        </p:blipFill>
        <p:spPr bwMode="auto">
          <a:xfrm>
            <a:off x="611188" y="476250"/>
            <a:ext cx="63373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 descr="G:\DCIM\109_FUJI\DSCF9099.JPG"/>
          <p:cNvPicPr>
            <a:picLocks noChangeAspect="1" noChangeArrowheads="1"/>
          </p:cNvPicPr>
          <p:nvPr/>
        </p:nvPicPr>
        <p:blipFill>
          <a:blip r:embed="rId3"/>
          <a:srcRect t="57437"/>
          <a:stretch>
            <a:fillRect/>
          </a:stretch>
        </p:blipFill>
        <p:spPr bwMode="auto">
          <a:xfrm>
            <a:off x="2268538" y="2708275"/>
            <a:ext cx="6335712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WordArt 4"/>
          <p:cNvSpPr>
            <a:spLocks noChangeArrowheads="1" noChangeShapeType="1" noTextEdit="1"/>
          </p:cNvSpPr>
          <p:nvPr/>
        </p:nvSpPr>
        <p:spPr bwMode="auto">
          <a:xfrm>
            <a:off x="2051050" y="4868863"/>
            <a:ext cx="6697663" cy="1439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Накрываем тканью и прокатываем скалкой.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539750" y="1143000"/>
            <a:ext cx="8604250" cy="5000625"/>
          </a:xfrm>
        </p:spPr>
        <p:txBody>
          <a:bodyPr/>
          <a:lstStyle/>
          <a:p>
            <a:pPr algn="l" eaLnBrk="1" hangingPunct="1"/>
            <a:r>
              <a:rPr lang="ru-RU" b="1" smtClean="0">
                <a:solidFill>
                  <a:srgbClr val="0070C0"/>
                </a:solidFill>
              </a:rPr>
              <a:t>1.Познакомиться с историей возникновения бумаги.</a:t>
            </a:r>
          </a:p>
          <a:p>
            <a:pPr algn="l" eaLnBrk="1" hangingPunct="1"/>
            <a:r>
              <a:rPr lang="ru-RU" b="1" smtClean="0">
                <a:solidFill>
                  <a:srgbClr val="0070C0"/>
                </a:solidFill>
              </a:rPr>
              <a:t>2.Познакомиться с современным бумажным производством.</a:t>
            </a:r>
          </a:p>
          <a:p>
            <a:pPr algn="l" eaLnBrk="1" hangingPunct="1"/>
            <a:r>
              <a:rPr lang="ru-RU" b="1" smtClean="0">
                <a:solidFill>
                  <a:srgbClr val="0070C0"/>
                </a:solidFill>
              </a:rPr>
              <a:t> 3.Освоить изготовление бумаги из</a:t>
            </a:r>
          </a:p>
          <a:p>
            <a:pPr algn="l" eaLnBrk="1" hangingPunct="1"/>
            <a:r>
              <a:rPr lang="ru-RU" b="1" smtClean="0">
                <a:solidFill>
                  <a:srgbClr val="0070C0"/>
                </a:solidFill>
              </a:rPr>
              <a:t>                 макулатуры в домашних </a:t>
            </a:r>
          </a:p>
          <a:p>
            <a:pPr algn="l" eaLnBrk="1" hangingPunct="1"/>
            <a:r>
              <a:rPr lang="ru-RU" b="1" smtClean="0">
                <a:solidFill>
                  <a:srgbClr val="0070C0"/>
                </a:solidFill>
              </a:rPr>
              <a:t>                                          условиях.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260648"/>
            <a:ext cx="28700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Задачи: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WordArt 4"/>
          <p:cNvSpPr>
            <a:spLocks noChangeArrowheads="1" noChangeShapeType="1" noTextEdit="1"/>
          </p:cNvSpPr>
          <p:nvPr/>
        </p:nvSpPr>
        <p:spPr bwMode="auto">
          <a:xfrm>
            <a:off x="2619375" y="5589588"/>
            <a:ext cx="4329113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Бумага готова!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 descr="G:\DCIM\109_FUJI\DSCF9108.JPG"/>
          <p:cNvPicPr>
            <a:picLocks noChangeAspect="1" noChangeArrowheads="1"/>
          </p:cNvPicPr>
          <p:nvPr/>
        </p:nvPicPr>
        <p:blipFill>
          <a:blip r:embed="rId2" cstate="print"/>
          <a:srcRect l="3000" t="10668" r="9990" b="6656"/>
          <a:stretch>
            <a:fillRect/>
          </a:stretch>
        </p:blipFill>
        <p:spPr bwMode="auto">
          <a:xfrm>
            <a:off x="1979712" y="260648"/>
            <a:ext cx="6668870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Users\любаша\Desktop\Новая папка\DSCF91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935" t="6580" r="10197" b="3947"/>
          <a:stretch>
            <a:fillRect/>
          </a:stretch>
        </p:blipFill>
        <p:spPr>
          <a:xfrm>
            <a:off x="1955800" y="188913"/>
            <a:ext cx="7013575" cy="5543550"/>
          </a:xfrm>
        </p:spPr>
      </p:pic>
      <p:sp>
        <p:nvSpPr>
          <p:cNvPr id="5" name="Прямоугольник 4"/>
          <p:cNvSpPr/>
          <p:nvPr/>
        </p:nvSpPr>
        <p:spPr>
          <a:xfrm>
            <a:off x="611560" y="0"/>
            <a:ext cx="7837059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3525" y="333375"/>
            <a:ext cx="6611938" cy="16557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Люди!</a:t>
            </a:r>
            <a:r>
              <a:rPr lang="ru-RU" sz="3600" i="1" dirty="0" smtClean="0">
                <a:solidFill>
                  <a:srgbClr val="7030A0"/>
                </a:solidFill>
              </a:rPr>
              <a:t> </a:t>
            </a:r>
          </a:p>
          <a:p>
            <a:pPr algn="ctr" eaLnBrk="1" hangingPunct="1">
              <a:buFontTx/>
              <a:buNone/>
              <a:defRPr/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выбрасывайте старую бумагу. </a:t>
            </a:r>
          </a:p>
          <a:p>
            <a:pPr algn="ctr" eaLnBrk="1" hangingPunct="1">
              <a:buFontTx/>
              <a:buNone/>
              <a:defRPr/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 нее можно сделать очень много полезного.</a:t>
            </a:r>
          </a:p>
          <a:p>
            <a:pPr algn="ctr" eaLnBrk="1" hangingPunct="1">
              <a:buFontTx/>
              <a:buNone/>
              <a:defRPr/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это сбережет жизнь наших лесов!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107" name="Picture 2" descr="C:\Users\любаша\Desktop\919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2997200"/>
            <a:ext cx="522763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764704"/>
            <a:ext cx="7704856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dirty="0">
                <a:ln w="38100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сканирование0005"/>
          <p:cNvPicPr>
            <a:picLocks noChangeAspect="1" noChangeArrowheads="1"/>
          </p:cNvPicPr>
          <p:nvPr/>
        </p:nvPicPr>
        <p:blipFill>
          <a:blip r:embed="rId2" cstate="print"/>
          <a:srcRect b="17982"/>
          <a:stretch>
            <a:fillRect/>
          </a:stretch>
        </p:blipFill>
        <p:spPr bwMode="auto">
          <a:xfrm>
            <a:off x="2411760" y="2420888"/>
            <a:ext cx="673224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4" name="Picture 5" descr="изобрет бу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2520950" cy="317023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Кто придумал, изобрел бумагу или откуда появилась бумага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377983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 descr="тутовое дере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908720"/>
            <a:ext cx="5133637" cy="518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Наташа\Мои документы\Мои рисунки\img137.jpg"/>
          <p:cNvPicPr>
            <a:picLocks noChangeAspect="1" noChangeArrowheads="1"/>
          </p:cNvPicPr>
          <p:nvPr/>
        </p:nvPicPr>
        <p:blipFill>
          <a:blip r:embed="rId2" cstate="print"/>
          <a:srcRect l="2051" t="4614"/>
          <a:stretch>
            <a:fillRect/>
          </a:stretch>
        </p:blipFill>
        <p:spPr bwMode="auto">
          <a:xfrm>
            <a:off x="1835696" y="188640"/>
            <a:ext cx="7098545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/>
          </p:cNvSpPr>
          <p:nvPr>
            <p:ph type="body" idx="1"/>
          </p:nvPr>
        </p:nvSpPr>
        <p:spPr>
          <a:xfrm>
            <a:off x="457200" y="1052513"/>
            <a:ext cx="8435975" cy="5545137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ru-RU" sz="2800" b="1" dirty="0" smtClean="0"/>
              <a:t> </a:t>
            </a:r>
            <a:endParaRPr lang="ru-RU" sz="2400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400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400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400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400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400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400" dirty="0" smtClean="0"/>
          </a:p>
          <a:p>
            <a:pPr algn="ctr" eaLnBrk="1" hangingPunct="1">
              <a:buFont typeface="Arial" charset="0"/>
              <a:buNone/>
              <a:defRPr/>
            </a:pPr>
            <a:endParaRPr lang="ru-RU" sz="2400" dirty="0" smtClean="0"/>
          </a:p>
          <a:p>
            <a:pPr algn="ctr" eaLnBrk="1" hangingPunct="1">
              <a:buFont typeface="Arial" charset="0"/>
              <a:buNone/>
              <a:defRPr/>
            </a:pPr>
            <a:endParaRPr lang="ru-RU" sz="2400" dirty="0" smtClean="0"/>
          </a:p>
          <a:p>
            <a:pPr algn="ctr" eaLnBrk="1" hangingPunct="1">
              <a:buFont typeface="Arial" charset="0"/>
              <a:buNone/>
              <a:defRPr/>
            </a:pPr>
            <a:endParaRPr lang="ru-RU" sz="2400" dirty="0" smtClean="0"/>
          </a:p>
          <a:p>
            <a:pPr algn="ctr" eaLnBrk="1" hangingPunct="1">
              <a:buFont typeface="Arial" charset="0"/>
              <a:buNone/>
              <a:defRPr/>
            </a:pPr>
            <a:endParaRPr lang="ru-RU" sz="1400" b="1" dirty="0" smtClean="0">
              <a:solidFill>
                <a:srgbClr val="7030A0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ru-RU" sz="1400" b="1" dirty="0" smtClean="0">
              <a:solidFill>
                <a:srgbClr val="7030A0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ru-RU" sz="1400" b="1" dirty="0" smtClean="0">
              <a:solidFill>
                <a:srgbClr val="7030A0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ru-RU" sz="1400" b="1" dirty="0" smtClean="0">
              <a:solidFill>
                <a:srgbClr val="7030A0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ru-RU" sz="1400" b="1" dirty="0" smtClean="0">
                <a:solidFill>
                  <a:srgbClr val="7030A0"/>
                </a:solidFill>
              </a:rPr>
              <a:t> </a:t>
            </a:r>
            <a:endParaRPr lang="ru-RU" sz="2400" b="1" dirty="0" smtClean="0">
              <a:solidFill>
                <a:srgbClr val="7030A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412" y="188640"/>
            <a:ext cx="701907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/>
          </p:cNvSpPr>
          <p:nvPr>
            <p:ph type="body" idx="1"/>
          </p:nvPr>
        </p:nvSpPr>
        <p:spPr>
          <a:xfrm>
            <a:off x="468313" y="404813"/>
            <a:ext cx="8507412" cy="5289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smtClean="0"/>
              <a:t> </a:t>
            </a:r>
            <a:endParaRPr lang="ru-RU" sz="2800" smtClean="0"/>
          </a:p>
        </p:txBody>
      </p:sp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1788" y="260350"/>
            <a:ext cx="30289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532" name="Picture 2" descr="C:\Users\любаша\Desktop\th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613" y="3500438"/>
            <a:ext cx="31051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любаша\Desktop\pap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388843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любаша\Desktop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374994"/>
            <a:ext cx="3624403" cy="271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15"/>
          <p:cNvGrpSpPr>
            <a:grpSpLocks/>
          </p:cNvGrpSpPr>
          <p:nvPr/>
        </p:nvGrpSpPr>
        <p:grpSpPr bwMode="auto">
          <a:xfrm>
            <a:off x="179388" y="188913"/>
            <a:ext cx="8774112" cy="5832475"/>
            <a:chOff x="-98" y="-18"/>
            <a:chExt cx="5527" cy="3674"/>
          </a:xfrm>
        </p:grpSpPr>
        <p:pic>
          <p:nvPicPr>
            <p:cNvPr id="23555" name="Picture 5" descr="обрезки хлопк ткани- буд бумага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60" y="1660"/>
              <a:ext cx="2669" cy="1996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  <p:pic>
          <p:nvPicPr>
            <p:cNvPr id="23556" name="Picture 9" descr="из тряпья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98" y="-18"/>
              <a:ext cx="2823" cy="1905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</p:grpSp>
      <p:sp>
        <p:nvSpPr>
          <p:cNvPr id="6" name="Прямоугольник 5"/>
          <p:cNvSpPr/>
          <p:nvPr/>
        </p:nvSpPr>
        <p:spPr>
          <a:xfrm>
            <a:off x="7653338" y="6669088"/>
            <a:ext cx="1490662" cy="18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1799</TotalTime>
  <Words>80</Words>
  <Application>Microsoft Office PowerPoint</Application>
  <PresentationFormat>Экран (4:3)</PresentationFormat>
  <Paragraphs>44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Wingdings 2</vt:lpstr>
      <vt:lpstr>Diseño predeterminado</vt:lpstr>
      <vt:lpstr>Diseño predeterminado</vt:lpstr>
      <vt:lpstr>Diseño predeterminado</vt:lpstr>
      <vt:lpstr>Слайд 1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378</cp:revision>
  <dcterms:created xsi:type="dcterms:W3CDTF">2010-05-23T14:28:12Z</dcterms:created>
  <dcterms:modified xsi:type="dcterms:W3CDTF">2015-04-22T02:41:05Z</dcterms:modified>
</cp:coreProperties>
</file>