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61" r:id="rId5"/>
    <p:sldId id="259" r:id="rId6"/>
    <p:sldId id="262" r:id="rId7"/>
    <p:sldId id="260" r:id="rId8"/>
    <p:sldId id="264" r:id="rId9"/>
    <p:sldId id="265" r:id="rId10"/>
    <p:sldId id="268" r:id="rId11"/>
    <p:sldId id="269" r:id="rId12"/>
    <p:sldId id="270" r:id="rId13"/>
    <p:sldId id="271" r:id="rId14"/>
    <p:sldId id="272" r:id="rId15"/>
    <p:sldId id="267" r:id="rId16"/>
    <p:sldId id="263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887FAF0D-8A15-4FC7-B787-33F2DE50A30A}">
          <p14:sldIdLst>
            <p14:sldId id="256"/>
            <p14:sldId id="257"/>
            <p14:sldId id="258"/>
            <p14:sldId id="261"/>
            <p14:sldId id="259"/>
            <p14:sldId id="262"/>
            <p14:sldId id="260"/>
            <p14:sldId id="264"/>
          </p14:sldIdLst>
        </p14:section>
        <p14:section name="Раздел без заголовка" id="{045A27E3-453B-4E1A-A8CE-058B39AB267F}">
          <p14:sldIdLst>
            <p14:sldId id="265"/>
            <p14:sldId id="268"/>
            <p14:sldId id="269"/>
            <p14:sldId id="270"/>
            <p14:sldId id="271"/>
            <p14:sldId id="272"/>
            <p14:sldId id="267"/>
            <p14:sldId id="26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8A020"/>
    <a:srgbClr val="39219F"/>
    <a:srgbClr val="65A050"/>
    <a:srgbClr val="7CA54B"/>
    <a:srgbClr val="96B44C"/>
    <a:srgbClr val="9B3925"/>
    <a:srgbClr val="8FA21E"/>
    <a:srgbClr val="9E3422"/>
    <a:srgbClr val="269A29"/>
    <a:srgbClr val="24E4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276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75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25"/>
          <c:dLbls>
            <c:dLbl>
              <c:idx val="0"/>
              <c:layout>
                <c:manualLayout>
                  <c:x val="-0.21252688172043016"/>
                  <c:y val="-0.14127870702006121"/>
                </c:manualLayout>
              </c:layout>
              <c:tx>
                <c:rich>
                  <a:bodyPr/>
                  <a:lstStyle/>
                  <a:p>
                    <a:r>
                      <a:rPr lang="ru-RU" b="1" dirty="0" smtClean="0"/>
                      <a:t>Высшее  - 67%</a:t>
                    </a:r>
                    <a:endParaRPr lang="ru-RU" b="1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ru-RU" b="1" dirty="0" err="1" smtClean="0"/>
                      <a:t>Средне-спец-е</a:t>
                    </a:r>
                    <a:r>
                      <a:rPr lang="ru-RU" b="1" dirty="0" smtClean="0"/>
                      <a:t> - 33% </a:t>
                    </a:r>
                    <a:endParaRPr lang="ru-RU" b="1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Лист1!$A$2:$A$5</c:f>
              <c:strCache>
                <c:ptCount val="2"/>
                <c:pt idx="0">
                  <c:v>Высшее</c:v>
                </c:pt>
                <c:pt idx="1">
                  <c:v>Средне-специальное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67</c:v>
                </c:pt>
                <c:pt idx="1">
                  <c:v>33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3979666622817736E-2"/>
          <c:y val="0.17499986620325625"/>
          <c:w val="0.82249412737488981"/>
          <c:h val="0.8234377569243505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5"/>
          <c:dLbls>
            <c:dLbl>
              <c:idx val="1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Первая – 71% 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ru-RU" b="1" dirty="0" smtClean="0"/>
                      <a:t>Б/к – 25%</a:t>
                    </a:r>
                    <a:endParaRPr lang="ru-RU" b="1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ru-RU" b="1" dirty="0" smtClean="0"/>
                      <a:t>Высшая</a:t>
                    </a:r>
                    <a:r>
                      <a:rPr lang="ru-RU" b="1" baseline="0" dirty="0" smtClean="0"/>
                      <a:t> – 4%</a:t>
                    </a:r>
                    <a:endParaRPr lang="ru-RU" b="1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Лист1!$A$2:$A$5</c:f>
              <c:strCache>
                <c:ptCount val="4"/>
                <c:pt idx="1">
                  <c:v>ВЫСШАЯ КАТЕГОРИЯ</c:v>
                </c:pt>
                <c:pt idx="2">
                  <c:v>ПЕРВАЯ КАТЕГОРИЯ</c:v>
                </c:pt>
                <c:pt idx="3">
                  <c:v>БЕЗ КАТЕГОРИ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1">
                  <c:v>4.08</c:v>
                </c:pt>
                <c:pt idx="2">
                  <c:v>0.24000000000000002</c:v>
                </c:pt>
                <c:pt idx="3">
                  <c:v>1.44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910080" y="359898"/>
            <a:ext cx="987552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910080" y="1850064"/>
            <a:ext cx="987552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F546F61-D0EE-4628-8CBA-132508788C95}" type="datetimeFigureOut">
              <a:rPr lang="ru-RU" smtClean="0"/>
              <a:pPr/>
              <a:t>30.05.2016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8A6CC0-D7E5-461D-B1AD-E33518D3C13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1228577" y="1413802"/>
            <a:ext cx="280416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542901" y="1345016"/>
            <a:ext cx="85344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F546F61-D0EE-4628-8CBA-132508788C95}" type="datetimeFigureOut">
              <a:rPr lang="ru-RU" smtClean="0"/>
              <a:pPr/>
              <a:t>30.05.2016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8A6CC0-D7E5-461D-B1AD-E33518D3C1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3043853" y="-54"/>
            <a:ext cx="9144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37856" y="2600325"/>
            <a:ext cx="85344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37856" y="1066800"/>
            <a:ext cx="85344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F546F61-D0EE-4628-8CBA-132508788C95}" type="datetimeFigureOut">
              <a:rPr lang="ru-RU" smtClean="0"/>
              <a:pPr/>
              <a:t>30.05.2016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8A6CC0-D7E5-461D-B1AD-E33518D3C13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3048000" y="0"/>
            <a:ext cx="1016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896428" y="2814656"/>
            <a:ext cx="280416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3210752" y="2745870"/>
            <a:ext cx="85344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14144" y="274320"/>
            <a:ext cx="999744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914144" y="1524000"/>
            <a:ext cx="48768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7034784" y="1524000"/>
            <a:ext cx="48768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F546F61-D0EE-4628-8CBA-132508788C95}" type="datetimeFigureOut">
              <a:rPr lang="ru-RU" smtClean="0"/>
              <a:pPr/>
              <a:t>30.05.2016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8A6CC0-D7E5-461D-B1AD-E33518D3C1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5160336"/>
            <a:ext cx="109728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328278"/>
            <a:ext cx="536448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6217920" y="328278"/>
            <a:ext cx="536448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9600" y="969336"/>
            <a:ext cx="536448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217920" y="969336"/>
            <a:ext cx="536448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F546F61-D0EE-4628-8CBA-132508788C95}" type="datetimeFigureOut">
              <a:rPr lang="ru-RU" smtClean="0"/>
              <a:pPr/>
              <a:t>30.05.2016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8A6CC0-D7E5-461D-B1AD-E33518D3C1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14144" y="274320"/>
            <a:ext cx="999744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F546F61-D0EE-4628-8CBA-132508788C95}" type="datetimeFigureOut">
              <a:rPr lang="ru-RU" smtClean="0"/>
              <a:pPr/>
              <a:t>30.05.2016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8A6CC0-D7E5-461D-B1AD-E33518D3C1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353312" y="0"/>
            <a:ext cx="10838688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F546F61-D0EE-4628-8CBA-132508788C95}" type="datetimeFigureOut">
              <a:rPr lang="ru-RU" smtClean="0"/>
              <a:pPr/>
              <a:t>30.05.2016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8A6CC0-D7E5-461D-B1AD-E33518D3C13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353312" y="-54"/>
            <a:ext cx="97536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16778"/>
            <a:ext cx="508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0" y="1406964"/>
            <a:ext cx="508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609600" y="2133601"/>
            <a:ext cx="108712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F546F61-D0EE-4628-8CBA-132508788C95}" type="datetimeFigureOut">
              <a:rPr lang="ru-RU" smtClean="0"/>
              <a:pPr/>
              <a:t>30.05.2016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8A6CC0-D7E5-461D-B1AD-E33518D3C1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49195" y="1066800"/>
            <a:ext cx="36576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F546F61-D0EE-4628-8CBA-132508788C95}" type="datetimeFigureOut">
              <a:rPr lang="ru-RU" smtClean="0"/>
              <a:pPr/>
              <a:t>30.05.2016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8A6CC0-D7E5-461D-B1AD-E33518D3C13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1016000" y="1066800"/>
            <a:ext cx="6096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17600" y="1143004"/>
            <a:ext cx="58928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528967" y="954341"/>
            <a:ext cx="9144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6671556" y="936786"/>
            <a:ext cx="865632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17600" y="4800600"/>
            <a:ext cx="58928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F546F61-D0EE-4628-8CBA-132508788C95}" type="datetimeFigureOut">
              <a:rPr lang="ru-RU" smtClean="0"/>
              <a:pPr/>
              <a:t>30.05.2016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8A6CC0-D7E5-461D-B1AD-E33518D3C1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144000" y="274640"/>
            <a:ext cx="24384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524000" y="274641"/>
            <a:ext cx="7416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F546F61-D0EE-4628-8CBA-132508788C95}" type="datetimeFigureOut">
              <a:rPr lang="ru-RU" smtClean="0"/>
              <a:pPr/>
              <a:t>30.05.2016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8A6CC0-D7E5-461D-B1AD-E33518D3C1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1087902" y="-815922"/>
            <a:ext cx="2185183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25089" y="21103"/>
            <a:ext cx="2269588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243842" y="1055077"/>
            <a:ext cx="1500956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350498" y="-54"/>
            <a:ext cx="10841503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914144" y="274638"/>
            <a:ext cx="999744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914144" y="1447800"/>
            <a:ext cx="999744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4775200" y="6305550"/>
            <a:ext cx="28448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4F546F61-D0EE-4628-8CBA-132508788C95}" type="datetimeFigureOut">
              <a:rPr lang="ru-RU" smtClean="0"/>
              <a:pPr/>
              <a:t>30.05.2016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7620000" y="6305550"/>
            <a:ext cx="38608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11484864" y="6305550"/>
            <a:ext cx="6096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808A6CC0-D7E5-461D-B1AD-E33518D3C13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353312" y="-54"/>
            <a:ext cx="97536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84555" y="1301675"/>
            <a:ext cx="10424161" cy="1387737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ru-RU" sz="6000" dirty="0" smtClean="0">
                <a:solidFill>
                  <a:srgbClr val="38A020"/>
                </a:solidFill>
              </a:rPr>
              <a:t>Общее родительское собрание </a:t>
            </a:r>
            <a:endParaRPr lang="ru-RU" dirty="0">
              <a:solidFill>
                <a:srgbClr val="38A02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024282" y="4173966"/>
            <a:ext cx="5959736" cy="1420009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chemeClr val="tx1"/>
                </a:solidFill>
                <a:cs typeface="Times New Roman" pitchFamily="18" charset="0"/>
              </a:rPr>
              <a:t>Подготовила: </a:t>
            </a:r>
          </a:p>
          <a:p>
            <a:r>
              <a:rPr lang="ru-RU" sz="2400" b="1" dirty="0" smtClean="0">
                <a:solidFill>
                  <a:schemeClr val="tx1"/>
                </a:solidFill>
                <a:cs typeface="Times New Roman" pitchFamily="18" charset="0"/>
              </a:rPr>
              <a:t>старший воспитатель МБДОУ </a:t>
            </a:r>
            <a:r>
              <a:rPr lang="ru-RU" sz="2400" b="1" dirty="0" err="1" smtClean="0">
                <a:solidFill>
                  <a:schemeClr val="tx1"/>
                </a:solidFill>
                <a:cs typeface="Times New Roman" pitchFamily="18" charset="0"/>
              </a:rPr>
              <a:t>д</a:t>
            </a:r>
            <a:r>
              <a:rPr lang="ru-RU" sz="2400" b="1" dirty="0" smtClean="0">
                <a:solidFill>
                  <a:schemeClr val="tx1"/>
                </a:solidFill>
                <a:cs typeface="Times New Roman" pitchFamily="18" charset="0"/>
              </a:rPr>
              <a:t>/с № 26 </a:t>
            </a:r>
          </a:p>
          <a:p>
            <a:r>
              <a:rPr lang="ru-RU" sz="2400" b="1" dirty="0" err="1" smtClean="0">
                <a:solidFill>
                  <a:schemeClr val="tx1"/>
                </a:solidFill>
                <a:cs typeface="Times New Roman" pitchFamily="18" charset="0"/>
              </a:rPr>
              <a:t>Тикушина</a:t>
            </a:r>
            <a:r>
              <a:rPr lang="ru-RU" sz="2400" b="1" dirty="0" smtClean="0">
                <a:solidFill>
                  <a:schemeClr val="tx1"/>
                </a:solidFill>
                <a:cs typeface="Times New Roman" pitchFamily="18" charset="0"/>
              </a:rPr>
              <a:t> Светлана Евгеньевна</a:t>
            </a:r>
            <a:endParaRPr lang="ru-RU" sz="2400" b="1" dirty="0">
              <a:solidFill>
                <a:schemeClr val="tx1"/>
              </a:solidFill>
              <a:cs typeface="Times New Roman" pitchFamily="18" charset="0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1550894" y="507402"/>
            <a:ext cx="10531737" cy="1108038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Times New Roman" pitchFamily="18" charset="0"/>
              </a:rPr>
              <a:t>Муниципальное бюджетное дошкольное образовательное учреждение детский сад № 26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2D05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/>
            </a:r>
            <a:b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2D05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</a:br>
            <a:endParaRPr kumimoji="0" lang="ru-RU" sz="4300" b="0" i="0" u="none" strike="noStrike" kern="1200" cap="none" spc="0" normalizeH="0" baseline="0" noProof="0" dirty="0">
              <a:ln>
                <a:noFill/>
              </a:ln>
              <a:solidFill>
                <a:srgbClr val="92D050"/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ea typeface="+mj-ea"/>
              <a:cs typeface="+mj-cs"/>
            </a:endParaRPr>
          </a:p>
        </p:txBody>
      </p:sp>
      <p:pic>
        <p:nvPicPr>
          <p:cNvPr id="1029" name="Picture 5" descr="http://krgora-ds26.edumsko.ru/uploads/3000/2851/generalimage/.thumbs/200x150/SAM_065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7503" y="2909942"/>
            <a:ext cx="3993293" cy="2994970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5400338" y="6282465"/>
            <a:ext cx="24419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cs typeface="Times New Roman" pitchFamily="18" charset="0"/>
              </a:rPr>
              <a:t>г. Красногорск, 2016г.</a:t>
            </a:r>
            <a:endParaRPr lang="ru-RU" b="1" dirty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0376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66220" y="365125"/>
            <a:ext cx="10413404" cy="1162461"/>
          </a:xfrm>
        </p:spPr>
        <p:txBody>
          <a:bodyPr>
            <a:noAutofit/>
          </a:bodyPr>
          <a:lstStyle/>
          <a:p>
            <a:pPr algn="ctr"/>
            <a:r>
              <a:rPr lang="ru-RU" sz="5400" dirty="0" smtClean="0"/>
              <a:t>ГОДОВЫЕ ЗАДАЧИ </a:t>
            </a:r>
            <a:br>
              <a:rPr lang="ru-RU" sz="5400" dirty="0" smtClean="0"/>
            </a:br>
            <a:r>
              <a:rPr lang="ru-RU" sz="5400" dirty="0" smtClean="0"/>
              <a:t>на 2015 – 2016 учебный год. </a:t>
            </a:r>
            <a:endParaRPr lang="ru-RU" sz="5400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33947" y="1854722"/>
            <a:ext cx="10036885" cy="4707442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Развить коммуникативные способности детей, овладеть конструктивными способами и средствами взаимодействия с окружающими людьми через развитие всех компонентов устной речи детей.</a:t>
            </a:r>
          </a:p>
          <a:p>
            <a:r>
              <a:rPr lang="ru-RU" dirty="0" smtClean="0"/>
              <a:t> Сохранить и укрепить физическое и психическое здоровье детей дошкольного возраста через оптимизацию двигательного режима в рамках введения ФГОС.</a:t>
            </a:r>
          </a:p>
          <a:p>
            <a:r>
              <a:rPr lang="ru-RU" dirty="0" smtClean="0"/>
              <a:t>Обеспечить психолого-педагогической поддержкой семьи воспитанников и повысить компетентности родителей в вопросах развития и образования детей через введение ФГОС.</a:t>
            </a:r>
          </a:p>
          <a:p>
            <a:pPr marL="0" indent="0" algn="just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49425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0008" y="0"/>
            <a:ext cx="10520979" cy="1325563"/>
          </a:xfrm>
        </p:spPr>
        <p:txBody>
          <a:bodyPr>
            <a:normAutofit/>
          </a:bodyPr>
          <a:lstStyle/>
          <a:p>
            <a:pPr algn="ctr"/>
            <a:r>
              <a:rPr lang="ru-RU" sz="5400" b="1" dirty="0" smtClean="0">
                <a:solidFill>
                  <a:srgbClr val="002060"/>
                </a:solidFill>
              </a:rPr>
              <a:t>Наполняемость МБДОУ </a:t>
            </a:r>
            <a:r>
              <a:rPr lang="ru-RU" sz="5400" b="1" dirty="0" err="1" smtClean="0">
                <a:solidFill>
                  <a:srgbClr val="002060"/>
                </a:solidFill>
              </a:rPr>
              <a:t>д</a:t>
            </a:r>
            <a:r>
              <a:rPr lang="ru-RU" sz="5400" b="1" dirty="0" smtClean="0">
                <a:solidFill>
                  <a:srgbClr val="002060"/>
                </a:solidFill>
              </a:rPr>
              <a:t>/с № 26</a:t>
            </a:r>
            <a:endParaRPr lang="ru-RU" sz="5400" b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16828" y="1438350"/>
            <a:ext cx="10477948" cy="4833358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b="1" dirty="0" smtClean="0"/>
              <a:t>Функционирует 13 групп с 10,5- часовым пребыванием детей.  </a:t>
            </a:r>
          </a:p>
          <a:p>
            <a:r>
              <a:rPr lang="ru-RU" b="1" dirty="0" smtClean="0"/>
              <a:t>Первая младшая группа –1;</a:t>
            </a:r>
          </a:p>
          <a:p>
            <a:r>
              <a:rPr lang="ru-RU" b="1" dirty="0" smtClean="0"/>
              <a:t>Вторая младшая –2;</a:t>
            </a:r>
          </a:p>
          <a:p>
            <a:r>
              <a:rPr lang="ru-RU" b="1" dirty="0" smtClean="0"/>
              <a:t>Средняя группа –3;</a:t>
            </a:r>
          </a:p>
          <a:p>
            <a:r>
              <a:rPr lang="ru-RU" b="1" dirty="0" smtClean="0"/>
              <a:t>Старшая группа – 3;</a:t>
            </a:r>
          </a:p>
          <a:p>
            <a:r>
              <a:rPr lang="ru-RU" b="1" dirty="0" smtClean="0"/>
              <a:t>Подготовительная к школе группа – 4;</a:t>
            </a:r>
          </a:p>
          <a:p>
            <a:endParaRPr lang="ru-RU" b="1" dirty="0" smtClean="0"/>
          </a:p>
          <a:p>
            <a:pPr marL="0" indent="0">
              <a:buNone/>
            </a:pPr>
            <a:r>
              <a:rPr lang="ru-RU" b="1" dirty="0" smtClean="0"/>
              <a:t>В ДОУ предусмотрены 2 дежурные группы для 12-часового пребывания детей.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57092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1455" y="106942"/>
            <a:ext cx="10515600" cy="1216249"/>
          </a:xfrm>
        </p:spPr>
        <p:txBody>
          <a:bodyPr>
            <a:noAutofit/>
          </a:bodyPr>
          <a:lstStyle/>
          <a:p>
            <a:pPr algn="ctr"/>
            <a:r>
              <a:rPr lang="ru-RU" sz="4800" b="1" dirty="0" smtClean="0">
                <a:solidFill>
                  <a:srgbClr val="002060"/>
                </a:solidFill>
              </a:rPr>
              <a:t>Педагогические кадры:</a:t>
            </a:r>
            <a:endParaRPr lang="ru-RU" sz="4800" b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26833" y="1425894"/>
            <a:ext cx="9316122" cy="46199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 smtClean="0">
                <a:solidFill>
                  <a:srgbClr val="002060"/>
                </a:solidFill>
              </a:rPr>
              <a:t>Старший воспитатель – 1;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002060"/>
                </a:solidFill>
              </a:rPr>
              <a:t>Учителя-логопеды – 2;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002060"/>
                </a:solidFill>
              </a:rPr>
              <a:t>Педагог-психолог – 1;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002060"/>
                </a:solidFill>
              </a:rPr>
              <a:t>Музыкальные руководители – 2;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002060"/>
                </a:solidFill>
              </a:rPr>
              <a:t>Инструктор по физкультуре – 1;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002060"/>
                </a:solidFill>
              </a:rPr>
              <a:t>Воспитатели – 17.</a:t>
            </a:r>
          </a:p>
          <a:p>
            <a:pPr marL="0" indent="0">
              <a:buNone/>
            </a:pPr>
            <a:endParaRPr lang="ru-RU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509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707" y="367638"/>
            <a:ext cx="10777370" cy="1325563"/>
          </a:xfrm>
        </p:spPr>
        <p:txBody>
          <a:bodyPr>
            <a:noAutofit/>
          </a:bodyPr>
          <a:lstStyle/>
          <a:p>
            <a:pPr algn="ctr"/>
            <a:r>
              <a:rPr lang="ru-RU" sz="4800" b="1" dirty="0" smtClean="0">
                <a:solidFill>
                  <a:srgbClr val="00B0F0"/>
                </a:solidFill>
              </a:rPr>
              <a:t>Профессиональный уровень педагогов</a:t>
            </a:r>
            <a:endParaRPr lang="ru-RU" sz="4800" b="1" dirty="0">
              <a:solidFill>
                <a:srgbClr val="00B0F0"/>
              </a:solidFill>
            </a:endParaRPr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2291381" y="4546001"/>
          <a:ext cx="8376620" cy="1651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7819"/>
                <a:gridCol w="1181100"/>
                <a:gridCol w="990600"/>
                <a:gridCol w="1041400"/>
                <a:gridCol w="1143000"/>
                <a:gridCol w="1282701"/>
              </a:tblGrid>
              <a:tr h="370840">
                <a:tc>
                  <a:txBody>
                    <a:bodyPr/>
                    <a:lstStyle/>
                    <a:p>
                      <a:r>
                        <a:rPr lang="ru-RU" b="1" dirty="0" smtClean="0"/>
                        <a:t>Педагогический стаж работы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i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до 5 лет</a:t>
                      </a:r>
                      <a:endParaRPr lang="ru-RU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i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5-10 лет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i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10-15 лет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i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15-20 лет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i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свыше 20 лет</a:t>
                      </a:r>
                      <a:endParaRPr lang="ru-RU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 smtClean="0"/>
                        <a:t>Кол-во педагогов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7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3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5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3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6</a:t>
                      </a:r>
                      <a:endParaRPr lang="ru-RU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 smtClean="0"/>
                        <a:t>Процент от общего числа педагогов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29%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12%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21%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12%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35%</a:t>
                      </a:r>
                      <a:endParaRPr lang="ru-RU" b="1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2322456" y="2291378"/>
          <a:ext cx="8307444" cy="1645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3801"/>
                <a:gridCol w="1130543"/>
                <a:gridCol w="1003300"/>
                <a:gridCol w="1041400"/>
                <a:gridCol w="1181100"/>
                <a:gridCol w="1257300"/>
              </a:tblGrid>
              <a:tr h="0">
                <a:tc>
                  <a:txBody>
                    <a:bodyPr/>
                    <a:lstStyle/>
                    <a:p>
                      <a:r>
                        <a:rPr lang="ru-RU" b="1" dirty="0" smtClean="0"/>
                        <a:t>Возраст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20-30 лет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30-40 лет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40-50 лет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50-60 лет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от 60 лет</a:t>
                      </a:r>
                      <a:endParaRPr lang="ru-RU" b="1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ru-RU" b="1" dirty="0" smtClean="0"/>
                        <a:t>Кол-во педагогов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4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7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5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5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3</a:t>
                      </a:r>
                      <a:endParaRPr lang="ru-RU" b="1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ru-RU" b="1" dirty="0" smtClean="0"/>
                        <a:t>Процент от общего числа педагогов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17%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29%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21%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21%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12%</a:t>
                      </a:r>
                      <a:endParaRPr lang="ru-RU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41653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rot="10800000" flipV="1">
            <a:off x="1371600" y="5529431"/>
            <a:ext cx="5041900" cy="925157"/>
          </a:xfrm>
        </p:spPr>
        <p:txBody>
          <a:bodyPr>
            <a:normAutofit fontScale="90000"/>
          </a:bodyPr>
          <a:lstStyle/>
          <a:p>
            <a:r>
              <a:rPr lang="ru-RU" sz="4400" dirty="0" smtClean="0">
                <a:solidFill>
                  <a:srgbClr val="FF0000"/>
                </a:solidFill>
              </a:rPr>
              <a:t/>
            </a:r>
            <a:br>
              <a:rPr lang="ru-RU" sz="4400" dirty="0" smtClean="0">
                <a:solidFill>
                  <a:srgbClr val="FF0000"/>
                </a:solidFill>
              </a:rPr>
            </a:br>
            <a:r>
              <a:rPr lang="ru-RU" sz="4400" dirty="0" smtClean="0">
                <a:solidFill>
                  <a:srgbClr val="FF0000"/>
                </a:solidFill>
              </a:rPr>
              <a:t/>
            </a:r>
            <a:br>
              <a:rPr lang="ru-RU" sz="4400" dirty="0" smtClean="0">
                <a:solidFill>
                  <a:srgbClr val="FF0000"/>
                </a:solidFill>
              </a:rPr>
            </a:br>
            <a:r>
              <a:rPr lang="ru-RU" sz="4400" dirty="0" smtClean="0">
                <a:solidFill>
                  <a:srgbClr val="FF0000"/>
                </a:solidFill>
              </a:rPr>
              <a:t/>
            </a:r>
            <a:br>
              <a:rPr lang="ru-RU" sz="4400" dirty="0" smtClean="0">
                <a:solidFill>
                  <a:srgbClr val="FF0000"/>
                </a:solidFill>
              </a:rPr>
            </a:br>
            <a:r>
              <a:rPr lang="ru-RU" sz="2200" dirty="0" smtClean="0">
                <a:solidFill>
                  <a:schemeClr val="tx1"/>
                </a:solidFill>
              </a:rPr>
              <a:t>16 педагогов – имеют высшее образование;</a:t>
            </a:r>
            <a:br>
              <a:rPr lang="ru-RU" sz="2200" dirty="0" smtClean="0">
                <a:solidFill>
                  <a:schemeClr val="tx1"/>
                </a:solidFill>
              </a:rPr>
            </a:br>
            <a:r>
              <a:rPr lang="ru-RU" sz="2200" dirty="0" smtClean="0">
                <a:solidFill>
                  <a:schemeClr val="tx1"/>
                </a:solidFill>
              </a:rPr>
              <a:t>8 – </a:t>
            </a:r>
            <a:r>
              <a:rPr lang="ru-RU" sz="2200" dirty="0" err="1" smtClean="0">
                <a:solidFill>
                  <a:schemeClr val="tx1"/>
                </a:solidFill>
              </a:rPr>
              <a:t>средне-специальное</a:t>
            </a:r>
            <a:r>
              <a:rPr lang="ru-RU" sz="2200" dirty="0" smtClean="0">
                <a:solidFill>
                  <a:schemeClr val="tx1"/>
                </a:solidFill>
              </a:rPr>
              <a:t>.</a:t>
            </a:r>
            <a:endParaRPr lang="ru-RU" sz="2200" b="1" dirty="0">
              <a:solidFill>
                <a:schemeClr val="tx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20819" y="473336"/>
            <a:ext cx="4779982" cy="1043492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ru-RU" b="1" dirty="0" smtClean="0"/>
              <a:t>ОБРАЗОВАНИЕ ПЕДАГОГИЧЕСКИХ РАБОТНИКОВ</a:t>
            </a:r>
            <a:endParaRPr lang="ru-RU" b="1" dirty="0" smtClean="0">
              <a:solidFill>
                <a:srgbClr val="002060"/>
              </a:solidFill>
            </a:endParaRPr>
          </a:p>
        </p:txBody>
      </p:sp>
      <p:graphicFrame>
        <p:nvGraphicFramePr>
          <p:cNvPr id="6" name="Диаграмма 5"/>
          <p:cNvGraphicFramePr/>
          <p:nvPr/>
        </p:nvGraphicFramePr>
        <p:xfrm>
          <a:off x="1587500" y="1524000"/>
          <a:ext cx="4724400" cy="46143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7734300" y="533400"/>
            <a:ext cx="3987800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432" algn="ctr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80000"/>
            </a:pPr>
            <a:r>
              <a:rPr lang="ru-RU" sz="2400" b="1" dirty="0" smtClean="0">
                <a:solidFill>
                  <a:schemeClr val="tx2">
                    <a:shade val="30000"/>
                    <a:satMod val="150000"/>
                  </a:schemeClr>
                </a:solidFill>
              </a:rPr>
              <a:t>КАТЕГОРИЯ ПЕДАГОГИХ РАБОТНИКОВ</a:t>
            </a:r>
          </a:p>
        </p:txBody>
      </p:sp>
      <p:graphicFrame>
        <p:nvGraphicFramePr>
          <p:cNvPr id="10" name="Диаграмма 9"/>
          <p:cNvGraphicFramePr/>
          <p:nvPr/>
        </p:nvGraphicFramePr>
        <p:xfrm>
          <a:off x="6870700" y="694266"/>
          <a:ext cx="53213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7366000" y="5499100"/>
            <a:ext cx="45085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1 педагог – имеет высшую категорию;</a:t>
            </a:r>
          </a:p>
          <a:p>
            <a:r>
              <a:rPr lang="ru-RU" sz="2000" dirty="0" smtClean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17 – первую категорию;</a:t>
            </a:r>
          </a:p>
          <a:p>
            <a:r>
              <a:rPr lang="ru-RU" sz="2000" dirty="0" smtClean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6 – без категории.</a:t>
            </a:r>
          </a:p>
        </p:txBody>
      </p:sp>
    </p:spTree>
    <p:extLst>
      <p:ext uri="{BB962C8B-B14F-4D97-AF65-F5344CB8AC3E}">
        <p14:creationId xmlns:p14="http://schemas.microsoft.com/office/powerpoint/2010/main" val="219299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78000" y="451820"/>
            <a:ext cx="9969500" cy="1204857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rgbClr val="FFC000"/>
                </a:solidFill>
              </a:rPr>
              <a:t>Основные направления развития детей</a:t>
            </a:r>
            <a:endParaRPr lang="ru-RU" b="1" dirty="0">
              <a:solidFill>
                <a:srgbClr val="FFC000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1739900" y="1841500"/>
            <a:ext cx="6164847" cy="4406900"/>
          </a:xfrm>
        </p:spPr>
        <p:txBody>
          <a:bodyPr/>
          <a:lstStyle/>
          <a:p>
            <a:endParaRPr lang="ru-RU" dirty="0" smtClean="0"/>
          </a:p>
          <a:p>
            <a:r>
              <a:rPr lang="ru-RU" b="1" dirty="0" smtClean="0"/>
              <a:t>Физическое;</a:t>
            </a:r>
          </a:p>
          <a:p>
            <a:r>
              <a:rPr lang="ru-RU" b="1" dirty="0" smtClean="0"/>
              <a:t> </a:t>
            </a:r>
            <a:r>
              <a:rPr lang="ru-RU" b="1" dirty="0" smtClean="0"/>
              <a:t>Познавательное;</a:t>
            </a:r>
            <a:endParaRPr lang="ru-RU" b="1" dirty="0" smtClean="0"/>
          </a:p>
          <a:p>
            <a:r>
              <a:rPr lang="ru-RU" b="1" dirty="0" smtClean="0"/>
              <a:t>Речевое;</a:t>
            </a:r>
          </a:p>
          <a:p>
            <a:r>
              <a:rPr lang="ru-RU" b="1" dirty="0" smtClean="0"/>
              <a:t> Социально-личностное;</a:t>
            </a:r>
          </a:p>
          <a:p>
            <a:r>
              <a:rPr lang="ru-RU" b="1" dirty="0" smtClean="0"/>
              <a:t>Художественно-эстетическое.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424176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92300" y="495301"/>
            <a:ext cx="10020300" cy="812799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/>
            </a:r>
            <a:br>
              <a:rPr lang="ru-RU" dirty="0"/>
            </a:br>
            <a:r>
              <a:rPr lang="ru-RU" b="1" dirty="0" smtClean="0"/>
              <a:t>Формы работы с детьми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Организованная образовательная деятельность;</a:t>
            </a:r>
          </a:p>
          <a:p>
            <a:r>
              <a:rPr lang="ru-RU" b="1" dirty="0" smtClean="0"/>
              <a:t>Досуговая деятельность;</a:t>
            </a:r>
          </a:p>
          <a:p>
            <a:r>
              <a:rPr lang="ru-RU" b="1" dirty="0" smtClean="0"/>
              <a:t>Игры;</a:t>
            </a:r>
          </a:p>
          <a:p>
            <a:r>
              <a:rPr lang="ru-RU" b="1" dirty="0" smtClean="0"/>
              <a:t>Беседы;</a:t>
            </a:r>
          </a:p>
          <a:p>
            <a:r>
              <a:rPr lang="ru-RU" b="1" dirty="0" smtClean="0"/>
              <a:t>Проектная деятельность;</a:t>
            </a:r>
          </a:p>
          <a:p>
            <a:r>
              <a:rPr lang="ru-RU" b="1" dirty="0" smtClean="0"/>
              <a:t>Использование ИКТ;</a:t>
            </a:r>
          </a:p>
          <a:p>
            <a:r>
              <a:rPr lang="ru-RU" b="1" dirty="0" smtClean="0"/>
              <a:t>Участие в районных мероприятиях;</a:t>
            </a:r>
          </a:p>
          <a:p>
            <a:r>
              <a:rPr lang="ru-RU" b="1" dirty="0" smtClean="0"/>
              <a:t>Участие в смотрах-конкурсах, выставках ДОУ.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688185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36700" y="304801"/>
            <a:ext cx="10236200" cy="977899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/>
            </a:r>
            <a:br>
              <a:rPr lang="ru-RU" dirty="0"/>
            </a:br>
            <a:r>
              <a:rPr lang="ru-RU" b="1" dirty="0" smtClean="0"/>
              <a:t>Дополнительное образование</a:t>
            </a:r>
            <a:r>
              <a:rPr lang="ru-RU" sz="6000" dirty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6000" dirty="0">
                <a:solidFill>
                  <a:schemeClr val="accent1">
                    <a:lumMod val="50000"/>
                  </a:schemeClr>
                </a:solidFill>
              </a:rPr>
            </a:br>
            <a:endParaRPr lang="ru-RU" sz="6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05526" y="1007943"/>
            <a:ext cx="8121822" cy="3970638"/>
          </a:xfrm>
        </p:spPr>
        <p:txBody>
          <a:bodyPr>
            <a:normAutofit/>
          </a:bodyPr>
          <a:lstStyle/>
          <a:p>
            <a:pPr marL="0" indent="0"/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b="1" dirty="0" smtClean="0">
                <a:solidFill>
                  <a:srgbClr val="002060"/>
                </a:solidFill>
              </a:rPr>
              <a:t>«Будущий первоклассник» </a:t>
            </a:r>
          </a:p>
          <a:p>
            <a:pPr marL="0" indent="0"/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smtClean="0">
                <a:solidFill>
                  <a:srgbClr val="002060"/>
                </a:solidFill>
              </a:rPr>
              <a:t>«Мастерилка»</a:t>
            </a:r>
          </a:p>
          <a:p>
            <a:pPr marL="0" indent="0"/>
            <a:r>
              <a:rPr lang="ru-RU" b="1" dirty="0" smtClean="0">
                <a:solidFill>
                  <a:srgbClr val="002060"/>
                </a:solidFill>
              </a:rPr>
              <a:t> «Двигательный игротренинг»</a:t>
            </a:r>
          </a:p>
          <a:p>
            <a:pPr marL="0" indent="0">
              <a:buNone/>
            </a:pPr>
            <a:endParaRPr lang="ru-RU" b="1" dirty="0" smtClean="0">
              <a:solidFill>
                <a:srgbClr val="002060"/>
              </a:solidFill>
            </a:endParaRPr>
          </a:p>
          <a:p>
            <a:pPr marL="0" indent="0"/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4" name="Рисунок 5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43200" y="2935073"/>
            <a:ext cx="7050505" cy="39296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52880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Фотоотчет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83617" y="1127022"/>
            <a:ext cx="9997440" cy="4800600"/>
          </a:xfrm>
        </p:spPr>
        <p:txBody>
          <a:bodyPr/>
          <a:lstStyle/>
          <a:p>
            <a:r>
              <a:rPr lang="ru-RU" dirty="0" smtClean="0"/>
              <a:t>Участие в районных выставках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1759" y="274638"/>
            <a:ext cx="3016332" cy="536236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7192" y="2033203"/>
            <a:ext cx="5093310" cy="294245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8474" y="4092600"/>
            <a:ext cx="4632974" cy="2606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799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0092" y="85632"/>
            <a:ext cx="9997440" cy="1143000"/>
          </a:xfrm>
        </p:spPr>
        <p:txBody>
          <a:bodyPr/>
          <a:lstStyle/>
          <a:p>
            <a:r>
              <a:rPr lang="ru-RU" dirty="0" smtClean="0"/>
              <a:t>Фотоотчет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76524" y="798696"/>
            <a:ext cx="9997440" cy="4800600"/>
          </a:xfrm>
        </p:spPr>
        <p:txBody>
          <a:bodyPr/>
          <a:lstStyle/>
          <a:p>
            <a:r>
              <a:rPr lang="ru-RU" dirty="0" smtClean="0"/>
              <a:t>Участие в конкурсах и выставках ДОУ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7192" y="1370695"/>
            <a:ext cx="3764691" cy="211763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2451" y="2897011"/>
            <a:ext cx="2184185" cy="388299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4701" y="292505"/>
            <a:ext cx="2097922" cy="372963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4783" y="3391615"/>
            <a:ext cx="1838197" cy="3267906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819" y="1532236"/>
            <a:ext cx="3985226" cy="2953265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3939" y="4022144"/>
            <a:ext cx="4088841" cy="2757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435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Фотоотчет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Досуговые мероприятия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5706" y="2990335"/>
            <a:ext cx="2071283" cy="367819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1085" y="2075934"/>
            <a:ext cx="2074138" cy="368326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7800" y="246326"/>
            <a:ext cx="3123498" cy="2342624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8418" y="2075934"/>
            <a:ext cx="3575222" cy="2681417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2554" y="4159598"/>
            <a:ext cx="3269030" cy="2451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59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Фотоотчет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36350" y="1126524"/>
            <a:ext cx="9997440" cy="4800600"/>
          </a:xfrm>
        </p:spPr>
        <p:txBody>
          <a:bodyPr/>
          <a:lstStyle/>
          <a:p>
            <a:r>
              <a:rPr lang="ru-RU" dirty="0" smtClean="0"/>
              <a:t>Открытые занятия (проект «Красная книга»)</a:t>
            </a: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155" y="4134664"/>
            <a:ext cx="3525795" cy="264434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087" y="1708620"/>
            <a:ext cx="3641124" cy="273084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1776" y="1620360"/>
            <a:ext cx="3526588" cy="264494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7594" y="1920506"/>
            <a:ext cx="3492678" cy="2619509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3077" y="4278990"/>
            <a:ext cx="3333360" cy="250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239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14144" y="274638"/>
            <a:ext cx="9997440" cy="73861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Фотоотчет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12782" y="887627"/>
            <a:ext cx="9997440" cy="4800600"/>
          </a:xfrm>
        </p:spPr>
        <p:txBody>
          <a:bodyPr/>
          <a:lstStyle/>
          <a:p>
            <a:r>
              <a:rPr lang="ru-RU" dirty="0" smtClean="0"/>
              <a:t>Использование ИКТ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2864" y="414837"/>
            <a:ext cx="4987681" cy="374076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1180" y="3280719"/>
            <a:ext cx="4769708" cy="357728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553" y="1626243"/>
            <a:ext cx="4132650" cy="3099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251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Фотоотчет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Участие в субботнике</a:t>
            </a:r>
          </a:p>
          <a:p>
            <a:pPr marL="82296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2149" y="2108886"/>
            <a:ext cx="1735352" cy="308507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5033" y="3735744"/>
            <a:ext cx="1640488" cy="291642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8044" y="2273808"/>
            <a:ext cx="2143032" cy="380983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3452" y="3253252"/>
            <a:ext cx="2494282" cy="332570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0593" y="372563"/>
            <a:ext cx="2725450" cy="363393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9482" y="2765201"/>
            <a:ext cx="2557187" cy="3409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7455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16998" y="365125"/>
            <a:ext cx="7136802" cy="3238687"/>
          </a:xfrm>
        </p:spPr>
        <p:txBody>
          <a:bodyPr>
            <a:normAutofit/>
          </a:bodyPr>
          <a:lstStyle/>
          <a:p>
            <a:pPr algn="r"/>
            <a:r>
              <a:rPr lang="ru-RU" sz="5400" b="1" dirty="0" smtClean="0"/>
              <a:t>Спасибо за внимание</a:t>
            </a:r>
            <a:endParaRPr lang="ru-RU" sz="5400" b="1" dirty="0"/>
          </a:p>
        </p:txBody>
      </p:sp>
    </p:spTree>
    <p:extLst>
      <p:ext uri="{BB962C8B-B14F-4D97-AF65-F5344CB8AC3E}">
        <p14:creationId xmlns:p14="http://schemas.microsoft.com/office/powerpoint/2010/main" val="2214603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480</TotalTime>
  <Words>386</Words>
  <Application>Microsoft Office PowerPoint</Application>
  <PresentationFormat>Широкоэкранный</PresentationFormat>
  <Paragraphs>107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2" baseType="lpstr">
      <vt:lpstr>Corbel</vt:lpstr>
      <vt:lpstr>Gill Sans MT</vt:lpstr>
      <vt:lpstr>Times New Roman</vt:lpstr>
      <vt:lpstr>Verdana</vt:lpstr>
      <vt:lpstr>Wingdings 2</vt:lpstr>
      <vt:lpstr>Солнцестояние</vt:lpstr>
      <vt:lpstr>Общее родительское собрание </vt:lpstr>
      <vt:lpstr>ГОДОВЫЕ ЗАДАЧИ  на 2015 – 2016 учебный год. </vt:lpstr>
      <vt:lpstr>Наполняемость МБДОУ д/с № 26</vt:lpstr>
      <vt:lpstr>Педагогические кадры:</vt:lpstr>
      <vt:lpstr>Профессиональный уровень педагогов</vt:lpstr>
      <vt:lpstr>   16 педагогов – имеют высшее образование; 8 – средне-специальное.</vt:lpstr>
      <vt:lpstr>Основные направления развития детей</vt:lpstr>
      <vt:lpstr> Формы работы с детьми </vt:lpstr>
      <vt:lpstr> Дополнительное образование </vt:lpstr>
      <vt:lpstr>Фотоотчет</vt:lpstr>
      <vt:lpstr>Фотоотчет</vt:lpstr>
      <vt:lpstr>Фотоотчет</vt:lpstr>
      <vt:lpstr>Фотоотчет</vt:lpstr>
      <vt:lpstr>Фотоотчет</vt:lpstr>
      <vt:lpstr>Фотоотчет</vt:lpstr>
      <vt:lpstr>Спасибо за внимание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ПРАЗДНИКИ ФРАНЦИИ</dc:title>
  <dc:creator>СВЯТ</dc:creator>
  <cp:lastModifiedBy>user</cp:lastModifiedBy>
  <cp:revision>58</cp:revision>
  <dcterms:created xsi:type="dcterms:W3CDTF">2015-03-16T18:07:01Z</dcterms:created>
  <dcterms:modified xsi:type="dcterms:W3CDTF">2016-05-30T05:24:08Z</dcterms:modified>
</cp:coreProperties>
</file>