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73" r:id="rId8"/>
    <p:sldId id="260" r:id="rId9"/>
    <p:sldId id="264" r:id="rId10"/>
    <p:sldId id="265" r:id="rId11"/>
    <p:sldId id="268" r:id="rId12"/>
    <p:sldId id="274" r:id="rId13"/>
    <p:sldId id="279" r:id="rId14"/>
    <p:sldId id="280" r:id="rId15"/>
    <p:sldId id="282" r:id="rId16"/>
    <p:sldId id="275" r:id="rId17"/>
    <p:sldId id="270" r:id="rId18"/>
    <p:sldId id="271" r:id="rId19"/>
    <p:sldId id="272" r:id="rId20"/>
    <p:sldId id="267" r:id="rId21"/>
    <p:sldId id="276" r:id="rId22"/>
    <p:sldId id="26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87FAF0D-8A15-4FC7-B787-33F2DE50A30A}">
          <p14:sldIdLst>
            <p14:sldId id="256"/>
            <p14:sldId id="257"/>
            <p14:sldId id="258"/>
            <p14:sldId id="261"/>
            <p14:sldId id="259"/>
            <p14:sldId id="262"/>
            <p14:sldId id="273"/>
            <p14:sldId id="260"/>
            <p14:sldId id="264"/>
          </p14:sldIdLst>
        </p14:section>
        <p14:section name="Раздел без заголовка" id="{045A27E3-453B-4E1A-A8CE-058B39AB267F}">
          <p14:sldIdLst>
            <p14:sldId id="265"/>
            <p14:sldId id="268"/>
            <p14:sldId id="274"/>
            <p14:sldId id="279"/>
            <p14:sldId id="280"/>
            <p14:sldId id="282"/>
            <p14:sldId id="275"/>
            <p14:sldId id="270"/>
            <p14:sldId id="271"/>
            <p14:sldId id="272"/>
            <p14:sldId id="267"/>
            <p14:sldId id="276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020"/>
    <a:srgbClr val="39219F"/>
    <a:srgbClr val="65A050"/>
    <a:srgbClr val="7CA54B"/>
    <a:srgbClr val="96B44C"/>
    <a:srgbClr val="9B3925"/>
    <a:srgbClr val="8FA21E"/>
    <a:srgbClr val="9E3422"/>
    <a:srgbClr val="269A29"/>
    <a:srgbClr val="24E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2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Высшее</c:v>
                </c:pt>
                <c:pt idx="1">
                  <c:v>Средне-специальное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0.65000000000000058</c:v>
                </c:pt>
                <c:pt idx="1">
                  <c:v>0.3500000000000002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526206002292764E-2"/>
          <c:y val="4.3749874277197696E-2"/>
          <c:w val="0.82249412737489025"/>
          <c:h val="0.823437756924350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8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Первая - 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71% 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b="1" dirty="0" smtClean="0"/>
                      <a:t>Б/к – 25%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b="1" dirty="0" smtClean="0"/>
                      <a:t>Высшая</a:t>
                    </a:r>
                    <a:r>
                      <a:rPr lang="ru-RU" b="1" baseline="0" dirty="0" smtClean="0"/>
                      <a:t> – 4%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1">
                  <c:v>Высшая</c:v>
                </c:pt>
                <c:pt idx="2">
                  <c:v>Первая</c:v>
                </c:pt>
                <c:pt idx="3">
                  <c:v>Соответствие</c:v>
                </c:pt>
                <c:pt idx="4">
                  <c:v>без категории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1">
                  <c:v>4.0000000000000022E-2</c:v>
                </c:pt>
                <c:pt idx="2">
                  <c:v>0.61000000000000043</c:v>
                </c:pt>
                <c:pt idx="3">
                  <c:v>0.14000000000000001</c:v>
                </c:pt>
                <c:pt idx="4">
                  <c:v>0.2100000000000001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F546F61-D0EE-4628-8CBA-132508788C95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photo.php?fbid=253830144995337&amp;set=pcb.253830924995259&amp;type=3&amp;theate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4555" y="1301675"/>
            <a:ext cx="10424161" cy="138773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rgbClr val="38A020"/>
                </a:solidFill>
              </a:rPr>
              <a:t>Общее родительское собрание </a:t>
            </a:r>
            <a:endParaRPr lang="ru-RU" dirty="0">
              <a:solidFill>
                <a:srgbClr val="38A02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24282" y="4173966"/>
            <a:ext cx="5959736" cy="142000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Подготовила: </a:t>
            </a:r>
          </a:p>
          <a:p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старший воспитатель МБДОУ </a:t>
            </a:r>
            <a:r>
              <a:rPr lang="ru-RU" sz="2400" b="1" dirty="0" err="1" smtClean="0">
                <a:solidFill>
                  <a:schemeClr val="tx1"/>
                </a:solidFill>
                <a:cs typeface="Times New Roman" pitchFamily="18" charset="0"/>
              </a:rPr>
              <a:t>д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/с № 26 </a:t>
            </a:r>
          </a:p>
          <a:p>
            <a:r>
              <a:rPr lang="ru-RU" sz="2400" b="1" dirty="0" err="1" smtClean="0">
                <a:solidFill>
                  <a:schemeClr val="tx1"/>
                </a:solidFill>
                <a:cs typeface="Times New Roman" pitchFamily="18" charset="0"/>
              </a:rPr>
              <a:t>Тикушина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 Светлана Евгеньевна</a:t>
            </a:r>
            <a:endParaRPr lang="ru-RU" sz="2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550894" y="507402"/>
            <a:ext cx="10531737" cy="110803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Times New Roman" pitchFamily="18" charset="0"/>
              </a:rPr>
              <a:t>Муниципальное бюджетное дошкольное образовательное учреждение детский сад № 26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0338" y="6282465"/>
            <a:ext cx="2441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cs typeface="Times New Roman" pitchFamily="18" charset="0"/>
              </a:rPr>
              <a:t>г. Красногорск, 2016г.</a:t>
            </a:r>
            <a:endParaRPr lang="ru-RU" b="1" dirty="0"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13" y="2979491"/>
            <a:ext cx="3485979" cy="261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7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598" y="842919"/>
            <a:ext cx="10413404" cy="1162461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/>
              <a:t>ОСНОВНАЯ ЦЕЛЬ: </a:t>
            </a:r>
            <a:br>
              <a:rPr lang="ru-RU" sz="2200" b="1" dirty="0" smtClean="0"/>
            </a:br>
            <a:r>
              <a:rPr lang="ru-RU" sz="2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Развитие профессиональных компетентностей педагогов, соответствующих трудовым функциям педагогической деятельности по реализации программ дошкольного образования Профессионального стандарта педагога.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4479" y="2604365"/>
            <a:ext cx="10036885" cy="3920002"/>
          </a:xfrm>
        </p:spPr>
        <p:txBody>
          <a:bodyPr>
            <a:normAutofit/>
          </a:bodyPr>
          <a:lstStyle/>
          <a:p>
            <a:pPr marL="82296" indent="0" algn="ctr" hangingPunct="0">
              <a:buNone/>
            </a:pPr>
            <a:r>
              <a:rPr lang="ru-RU" sz="2200" b="1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ГОДОВЫЕ ЗАДАЧИ НА 2016 – 2017 УЧЕБНЫЙ ГОД.</a:t>
            </a:r>
          </a:p>
          <a:p>
            <a:pPr lvl="0"/>
            <a:r>
              <a:rPr lang="ru-RU" sz="2600" dirty="0"/>
              <a:t>Продолжать развивать предметно развивающую среду МБДОУ д/с № 26 в рамках реализации ФГОС. </a:t>
            </a:r>
          </a:p>
          <a:p>
            <a:pPr lvl="0"/>
            <a:r>
              <a:rPr lang="ru-RU" sz="2600" dirty="0"/>
              <a:t>Сохранить и укрепить физическое и психическое здоровье детей дошкольного возраста через оптимизацию двигательного режима в рамках реализации ФГОС.</a:t>
            </a:r>
          </a:p>
          <a:p>
            <a:pPr lvl="0"/>
            <a:r>
              <a:rPr lang="ru-RU" sz="2600" dirty="0"/>
              <a:t>Развивать художественно-эстетические способности участников воспитательно-образовательного процесса через использование ИКТ в рамках реализации ФГОС</a:t>
            </a:r>
            <a:r>
              <a:rPr lang="ru-RU" sz="2600" dirty="0" smtClean="0"/>
              <a:t>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44942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505" y="2049403"/>
            <a:ext cx="3083841" cy="30838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0008" y="0"/>
            <a:ext cx="10520979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Наполняемость МБДОУ </a:t>
            </a:r>
            <a:r>
              <a:rPr lang="ru-RU" sz="5400" b="1" dirty="0" err="1" smtClean="0">
                <a:solidFill>
                  <a:srgbClr val="002060"/>
                </a:solidFill>
              </a:rPr>
              <a:t>д</a:t>
            </a:r>
            <a:r>
              <a:rPr lang="ru-RU" sz="5400" b="1" dirty="0" smtClean="0">
                <a:solidFill>
                  <a:srgbClr val="002060"/>
                </a:solidFill>
              </a:rPr>
              <a:t>/с № 26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6828" y="1438350"/>
            <a:ext cx="10477948" cy="483335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Функционирует 13 групп с 10,5- часовым пребыванием детей.  </a:t>
            </a:r>
          </a:p>
          <a:p>
            <a:r>
              <a:rPr lang="ru-RU" b="1" dirty="0" smtClean="0"/>
              <a:t>2 группа раннего возраста (ясли) – 1;</a:t>
            </a:r>
          </a:p>
          <a:p>
            <a:r>
              <a:rPr lang="ru-RU" b="1" dirty="0" smtClean="0"/>
              <a:t>Младшая – 4;</a:t>
            </a:r>
          </a:p>
          <a:p>
            <a:r>
              <a:rPr lang="ru-RU" b="1" dirty="0" smtClean="0"/>
              <a:t>Средняя группа – 3;</a:t>
            </a:r>
          </a:p>
          <a:p>
            <a:r>
              <a:rPr lang="ru-RU" b="1" dirty="0" smtClean="0"/>
              <a:t>Старшая группа – 3;</a:t>
            </a:r>
          </a:p>
          <a:p>
            <a:r>
              <a:rPr lang="ru-RU" b="1" dirty="0" smtClean="0"/>
              <a:t>Подготовительная к школе группа – 2;</a:t>
            </a:r>
          </a:p>
          <a:p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МБДОУ д/с № 26</a:t>
            </a:r>
          </a:p>
          <a:p>
            <a:pPr marL="0" indent="0" algn="ctr">
              <a:buNone/>
            </a:pPr>
            <a:r>
              <a:rPr lang="ru-RU" b="1" dirty="0" smtClean="0"/>
              <a:t>функционирует 10,5 часов (с 07.30 – 18.00), </a:t>
            </a:r>
          </a:p>
          <a:p>
            <a:pPr marL="0" indent="0" algn="ctr">
              <a:buNone/>
            </a:pPr>
            <a:r>
              <a:rPr lang="ru-RU" b="1" dirty="0" smtClean="0"/>
              <a:t>при работе 2 дежурных групп с 07.00 – 07.30 и 18.00 – 19.00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AutoShape 2" descr="http://images.easyfreeclipart.com/1376/mother-and-baby-mdash-stock-vector-169-baldyrgan-10139306-13769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ou34.omsk.obr55.ru/files/2015/11/%D0%B4%D0%B5%D0%BD%D1%8C-%D0%BC%D0%B0%D1%82%D0%B5%D1%80%D0%B8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ou34.omsk.obr55.ru/files/2015/11/%D0%B4%D0%B5%D0%BD%D1%8C-%D0%BC%D0%B0%D1%82%D0%B5%D1%80%D0%B8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09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383" y="992659"/>
            <a:ext cx="4580238" cy="45802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455" y="106942"/>
            <a:ext cx="10515600" cy="121624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Педагогические кадры: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6833" y="1425894"/>
            <a:ext cx="9316122" cy="46199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Старший воспитатель – 1;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Учителя-логопеды – 2;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Педагог-психолог – 1;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Музыкальные руководители – 2;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Инструктор по физкультуре – 1;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Воспитатели – 16.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707" y="367638"/>
            <a:ext cx="10777370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F0"/>
                </a:solidFill>
              </a:rPr>
              <a:t>Профессиональный уровень педагогов</a:t>
            </a:r>
            <a:endParaRPr lang="ru-RU" sz="4800" b="1" dirty="0">
              <a:solidFill>
                <a:srgbClr val="00B0F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420288"/>
              </p:ext>
            </p:extLst>
          </p:nvPr>
        </p:nvGraphicFramePr>
        <p:xfrm>
          <a:off x="2291381" y="4546001"/>
          <a:ext cx="837662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819"/>
                <a:gridCol w="1181100"/>
                <a:gridCol w="990600"/>
                <a:gridCol w="1041400"/>
                <a:gridCol w="1143000"/>
                <a:gridCol w="12827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Педагогический стаж работы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до 5 лет</a:t>
                      </a:r>
                      <a:endParaRPr lang="ru-RU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5-10 лет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10-15 лет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15-20 лет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свыше 20 лет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Кол-во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Процент от общего числа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26%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9%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21%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9%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35%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27243"/>
              </p:ext>
            </p:extLst>
          </p:nvPr>
        </p:nvGraphicFramePr>
        <p:xfrm>
          <a:off x="2322456" y="2291378"/>
          <a:ext cx="8307444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3801"/>
                <a:gridCol w="1130543"/>
                <a:gridCol w="1003300"/>
                <a:gridCol w="1041400"/>
                <a:gridCol w="1181100"/>
                <a:gridCol w="12573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Возраст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20-30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30-40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40-50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50-60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от 60 лет</a:t>
                      </a:r>
                      <a:endParaRPr lang="ru-RU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Кол-во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Процент от общего числа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21%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13%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31%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26%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38A020"/>
                          </a:solidFill>
                        </a:rPr>
                        <a:t>9%</a:t>
                      </a:r>
                      <a:endParaRPr lang="ru-RU" b="1" dirty="0">
                        <a:solidFill>
                          <a:srgbClr val="38A02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6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371600" y="5529431"/>
            <a:ext cx="5041900" cy="925157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00B0F0"/>
                </a:solidFill>
              </a:rPr>
              <a:t>15 педагогов </a:t>
            </a:r>
            <a:r>
              <a:rPr lang="ru-RU" sz="2200" dirty="0" smtClean="0">
                <a:solidFill>
                  <a:srgbClr val="38A020"/>
                </a:solidFill>
              </a:rPr>
              <a:t>– имеют высшее образование;</a:t>
            </a:r>
            <a:br>
              <a:rPr lang="ru-RU" sz="2200" dirty="0" smtClean="0">
                <a:solidFill>
                  <a:srgbClr val="38A020"/>
                </a:solidFill>
              </a:rPr>
            </a:br>
            <a:r>
              <a:rPr lang="ru-RU" sz="2200" dirty="0" smtClean="0">
                <a:solidFill>
                  <a:srgbClr val="00B0F0"/>
                </a:solidFill>
              </a:rPr>
              <a:t>7 педагогов </a:t>
            </a:r>
            <a:r>
              <a:rPr lang="ru-RU" sz="2200" dirty="0" smtClean="0">
                <a:solidFill>
                  <a:srgbClr val="38A020"/>
                </a:solidFill>
              </a:rPr>
              <a:t>– среднее-специальное.</a:t>
            </a:r>
            <a:endParaRPr lang="ru-RU" sz="2200" b="1" dirty="0">
              <a:solidFill>
                <a:srgbClr val="38A02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819" y="473336"/>
            <a:ext cx="4779982" cy="104349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>ОБРАЗОВАНИЕ ПЕДАГОГИЧЕСКИХ РАБОТНИКОВ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594561920"/>
              </p:ext>
            </p:extLst>
          </p:nvPr>
        </p:nvGraphicFramePr>
        <p:xfrm>
          <a:off x="1676401" y="1516828"/>
          <a:ext cx="4724400" cy="4614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94600" y="444500"/>
            <a:ext cx="3987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" algn="ctr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sz="2400" b="1" dirty="0" smtClean="0">
                <a:solidFill>
                  <a:srgbClr val="00B0F0"/>
                </a:solidFill>
              </a:rPr>
              <a:t>КАТЕГОРИЯ ПЕДАГОГИХ РАБОТНИКОВ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23929306"/>
              </p:ext>
            </p:extLst>
          </p:nvPr>
        </p:nvGraphicFramePr>
        <p:xfrm>
          <a:off x="6692900" y="1274233"/>
          <a:ext cx="53213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26671" y="5254260"/>
            <a:ext cx="4508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 педагог </a:t>
            </a:r>
            <a:r>
              <a:rPr lang="ru-RU" dirty="0" smtClean="0">
                <a:solidFill>
                  <a:srgbClr val="38A02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– имеет высшую категорию;</a:t>
            </a:r>
          </a:p>
          <a:p>
            <a:r>
              <a:rPr lang="ru-RU" dirty="0" smtClean="0">
                <a:solidFill>
                  <a:srgbClr val="00B0F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14 педагогов</a:t>
            </a:r>
            <a:r>
              <a:rPr lang="ru-RU" dirty="0" smtClean="0">
                <a:solidFill>
                  <a:srgbClr val="38A02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– первую категорию;</a:t>
            </a:r>
          </a:p>
          <a:p>
            <a:r>
              <a:rPr lang="ru-RU" dirty="0" smtClean="0">
                <a:solidFill>
                  <a:srgbClr val="00B0F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3 педагога </a:t>
            </a:r>
            <a:r>
              <a:rPr lang="ru-RU" dirty="0" smtClean="0">
                <a:solidFill>
                  <a:srgbClr val="38A02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– соответствие занимаемой должности;</a:t>
            </a:r>
          </a:p>
          <a:p>
            <a:r>
              <a:rPr lang="ru-RU" dirty="0" smtClean="0">
                <a:solidFill>
                  <a:srgbClr val="00B0F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5 педагогов </a:t>
            </a:r>
            <a:r>
              <a:rPr lang="ru-RU" dirty="0" smtClean="0">
                <a:solidFill>
                  <a:srgbClr val="38A02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– без категории</a:t>
            </a:r>
          </a:p>
        </p:txBody>
      </p:sp>
    </p:spTree>
    <p:extLst>
      <p:ext uri="{BB962C8B-B14F-4D97-AF65-F5344CB8AC3E}">
        <p14:creationId xmlns:p14="http://schemas.microsoft.com/office/powerpoint/2010/main" val="21929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371600" y="5529431"/>
            <a:ext cx="5041900" cy="925157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endParaRPr lang="ru-RU" sz="2200" b="1" dirty="0">
              <a:solidFill>
                <a:srgbClr val="38A020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73218" y="625736"/>
            <a:ext cx="10279081" cy="1368164"/>
          </a:xfrm>
          <a:prstGeom prst="rect">
            <a:avLst/>
          </a:prstGeom>
        </p:spPr>
        <p:txBody>
          <a:bodyPr tIns="0">
            <a:noAutofit/>
          </a:bodyPr>
          <a:lstStyle/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Аттестация педагогических работников 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в 2016 – 2017 учебном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году</a:t>
            </a:r>
            <a:endParaRPr lang="ru-RU" sz="4000" b="1" dirty="0" smtClean="0"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87761"/>
              </p:ext>
            </p:extLst>
          </p:nvPr>
        </p:nvGraphicFramePr>
        <p:xfrm>
          <a:off x="2527300" y="2256366"/>
          <a:ext cx="88773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668"/>
                <a:gridCol w="2974058"/>
                <a:gridCol w="27545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Квалификационная категория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Первично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Подтверждение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Высшая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Первая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Соответствие занимаемой должности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24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2400" b="1" kern="1200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rtl="0" eaLnBrk="1" latinLnBrk="0" hangingPunct="1"/>
                      <a:r>
                        <a:rPr kumimoji="0" lang="ru-RU" sz="2400" b="1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9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791" y="3460192"/>
            <a:ext cx="4833485" cy="32474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874" y="393156"/>
            <a:ext cx="9969500" cy="5626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Основные направления развития детей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736425" y="1174592"/>
            <a:ext cx="5321710" cy="2664540"/>
          </a:xfrm>
        </p:spPr>
        <p:txBody>
          <a:bodyPr>
            <a:normAutofit fontScale="62500" lnSpcReduction="20000"/>
          </a:bodyPr>
          <a:lstStyle/>
          <a:p>
            <a:r>
              <a:rPr lang="ru-RU" sz="3400" b="1" dirty="0" smtClean="0">
                <a:solidFill>
                  <a:srgbClr val="39219F"/>
                </a:solidFill>
              </a:rPr>
              <a:t>Художественно-эстетическое </a:t>
            </a:r>
            <a:r>
              <a:rPr lang="ru-RU" sz="3400" b="1" dirty="0" smtClean="0">
                <a:solidFill>
                  <a:srgbClr val="39219F"/>
                </a:solidFill>
              </a:rPr>
              <a:t>развитие:</a:t>
            </a:r>
          </a:p>
          <a:p>
            <a:pPr>
              <a:buFontTx/>
              <a:buChar char="-"/>
            </a:pPr>
            <a:r>
              <a:rPr lang="ru-RU" sz="2500" b="1" dirty="0" smtClean="0">
                <a:solidFill>
                  <a:srgbClr val="0070C0"/>
                </a:solidFill>
              </a:rPr>
              <a:t>Приобщение </a:t>
            </a:r>
            <a:r>
              <a:rPr lang="ru-RU" sz="2500" b="1" dirty="0">
                <a:solidFill>
                  <a:srgbClr val="0070C0"/>
                </a:solidFill>
              </a:rPr>
              <a:t>к искусству</a:t>
            </a:r>
            <a:r>
              <a:rPr lang="ru-RU" sz="2500" b="1" dirty="0" smtClean="0">
                <a:solidFill>
                  <a:srgbClr val="0070C0"/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ru-RU" sz="2500" b="1" dirty="0">
                <a:solidFill>
                  <a:srgbClr val="0070C0"/>
                </a:solidFill>
              </a:rPr>
              <a:t>Изобразительная деятельность;</a:t>
            </a:r>
          </a:p>
          <a:p>
            <a:pPr>
              <a:buFontTx/>
              <a:buChar char="-"/>
            </a:pPr>
            <a:r>
              <a:rPr lang="ru-RU" sz="2500" b="1" dirty="0" smtClean="0">
                <a:solidFill>
                  <a:srgbClr val="0070C0"/>
                </a:solidFill>
              </a:rPr>
              <a:t>Конструктивно-модельная деятельность;</a:t>
            </a:r>
          </a:p>
          <a:p>
            <a:pPr>
              <a:buFontTx/>
              <a:buChar char="-"/>
            </a:pPr>
            <a:r>
              <a:rPr lang="ru-RU" sz="2500" b="1" dirty="0" smtClean="0">
                <a:solidFill>
                  <a:srgbClr val="0070C0"/>
                </a:solidFill>
              </a:rPr>
              <a:t>Музыкальная деятельность.</a:t>
            </a:r>
          </a:p>
          <a:p>
            <a:r>
              <a:rPr lang="ru-RU" sz="3400" b="1" dirty="0" smtClean="0">
                <a:solidFill>
                  <a:srgbClr val="39219F"/>
                </a:solidFill>
              </a:rPr>
              <a:t>Физическое </a:t>
            </a:r>
            <a:r>
              <a:rPr lang="ru-RU" sz="3400" b="1" dirty="0">
                <a:solidFill>
                  <a:srgbClr val="39219F"/>
                </a:solidFill>
              </a:rPr>
              <a:t>развитие:</a:t>
            </a:r>
          </a:p>
          <a:p>
            <a:pPr>
              <a:buFontTx/>
              <a:buChar char="-"/>
            </a:pPr>
            <a:r>
              <a:rPr lang="ru-RU" sz="2600" b="1" dirty="0">
                <a:solidFill>
                  <a:srgbClr val="0070C0"/>
                </a:solidFill>
              </a:rPr>
              <a:t>Формирование первоначальных представлений</a:t>
            </a:r>
          </a:p>
          <a:p>
            <a:pPr marL="82296" indent="0">
              <a:buNone/>
            </a:pPr>
            <a:r>
              <a:rPr lang="ru-RU" sz="2600" b="1" dirty="0">
                <a:solidFill>
                  <a:srgbClr val="0070C0"/>
                </a:solidFill>
              </a:rPr>
              <a:t> </a:t>
            </a:r>
            <a:r>
              <a:rPr lang="ru-RU" sz="2600" b="1" dirty="0" smtClean="0">
                <a:solidFill>
                  <a:srgbClr val="0070C0"/>
                </a:solidFill>
              </a:rPr>
              <a:t>     о </a:t>
            </a:r>
            <a:r>
              <a:rPr lang="ru-RU" sz="2600" b="1" dirty="0">
                <a:solidFill>
                  <a:srgbClr val="0070C0"/>
                </a:solidFill>
              </a:rPr>
              <a:t>здоровом образе жизни;</a:t>
            </a:r>
          </a:p>
          <a:p>
            <a:pPr>
              <a:buFontTx/>
              <a:buChar char="-"/>
            </a:pPr>
            <a:r>
              <a:rPr lang="ru-RU" sz="2600" b="1" dirty="0">
                <a:solidFill>
                  <a:srgbClr val="0070C0"/>
                </a:solidFill>
              </a:rPr>
              <a:t>- Физическая </a:t>
            </a:r>
            <a:r>
              <a:rPr lang="ru-RU" sz="2600" b="1" dirty="0" smtClean="0">
                <a:solidFill>
                  <a:srgbClr val="0070C0"/>
                </a:solidFill>
              </a:rPr>
              <a:t>культура</a:t>
            </a:r>
            <a:r>
              <a:rPr lang="ru-RU" sz="2600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1499220" y="1137422"/>
            <a:ext cx="5321710" cy="540342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3400" b="1" dirty="0" smtClean="0">
                <a:solidFill>
                  <a:srgbClr val="39219F"/>
                </a:solidFill>
              </a:rPr>
              <a:t>Социально-коммуникативное развитие: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Социализация, развитие общения, нравственное воспитание;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Ребенок в семье и в обществе;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Самообслуживание, самостоятельность, трудовое воспитание;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Формирование основ безопасности;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 </a:t>
            </a:r>
            <a:r>
              <a:rPr lang="ru-RU" sz="3400" b="1" dirty="0" smtClean="0">
                <a:solidFill>
                  <a:srgbClr val="39219F"/>
                </a:solidFill>
              </a:rPr>
              <a:t>Познавательное развитие: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Формирование элементарных математических представлений;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Развитие познавательно-исследовательской деятельности;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Ознакомление с предметным окружением;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Ознакомление с социальным миром;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Ознакомление с миром природы;</a:t>
            </a:r>
          </a:p>
          <a:p>
            <a:r>
              <a:rPr lang="ru-RU" sz="3400" b="1" dirty="0" smtClean="0">
                <a:solidFill>
                  <a:srgbClr val="39219F"/>
                </a:solidFill>
              </a:rPr>
              <a:t>Речевое развитие: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Развитие речи;</a:t>
            </a:r>
          </a:p>
          <a:p>
            <a:pPr>
              <a:buFontTx/>
              <a:buChar char="-"/>
            </a:pPr>
            <a:r>
              <a:rPr lang="ru-RU" sz="2600" b="1" dirty="0" smtClean="0">
                <a:solidFill>
                  <a:srgbClr val="0070C0"/>
                </a:solidFill>
              </a:rPr>
              <a:t>Художественная литература</a:t>
            </a:r>
            <a:r>
              <a:rPr lang="ru-RU" sz="2600" b="1" dirty="0" smtClean="0">
                <a:solidFill>
                  <a:srgbClr val="0070C0"/>
                </a:solidFill>
              </a:rPr>
              <a:t>;</a:t>
            </a:r>
            <a:endParaRPr lang="ru-RU" sz="26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1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403" y="2216355"/>
            <a:ext cx="3688326" cy="24588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300" y="495301"/>
            <a:ext cx="10020300" cy="8127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C00000"/>
                </a:solidFill>
              </a:rPr>
              <a:t>Формы работы с детьми в ДОУ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9219F"/>
                </a:solidFill>
              </a:rPr>
              <a:t>Организованная образовательная деятельность;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Досуговая деятельность;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Игры;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Беседы;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Проектная деятельность;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Использование ИКТ;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Участие в районных мероприятиях;</a:t>
            </a:r>
          </a:p>
          <a:p>
            <a:r>
              <a:rPr lang="ru-RU" b="1" dirty="0" smtClean="0">
                <a:solidFill>
                  <a:srgbClr val="39219F"/>
                </a:solidFill>
              </a:rPr>
              <a:t>Участие в смотрах-конкурсах, выставках ДОУ.</a:t>
            </a:r>
            <a:endParaRPr lang="ru-RU" b="1" dirty="0">
              <a:solidFill>
                <a:srgbClr val="3921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472" y="4680222"/>
            <a:ext cx="2653389" cy="20622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6700" y="304801"/>
            <a:ext cx="10236200" cy="9778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C00000"/>
                </a:solidFill>
              </a:rPr>
              <a:t>Дополнительное образование</a:t>
            </a:r>
            <a:r>
              <a:rPr lang="ru-RU" sz="6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60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508" y="1007942"/>
            <a:ext cx="10756491" cy="5850057"/>
          </a:xfrm>
        </p:spPr>
        <p:txBody>
          <a:bodyPr>
            <a:normAutofit fontScale="85000" lnSpcReduction="10000"/>
          </a:bodyPr>
          <a:lstStyle/>
          <a:p>
            <a:pPr indent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МБДОУ д/с № 26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органично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соединено базовое и дополнительное образование, организовано дополнительное образование на платной основе: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Социально-педагогическая направленность: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22960" indent="-4572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направлению развитие грамоты </a:t>
            </a: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Будущий первоклассник»;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Художественно-эстетическая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направленность: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22960" indent="-4572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направлению </a:t>
            </a:r>
            <a:r>
              <a:rPr lang="ru-RU" dirty="0" err="1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изодеятельности</a:t>
            </a: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Мастерилка</a:t>
            </a: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»;</a:t>
            </a:r>
          </a:p>
          <a:p>
            <a:pPr marL="822960" indent="-4572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музыкальному развитию «АРТ-студия»;</a:t>
            </a:r>
            <a:endParaRPr lang="ru-RU" dirty="0">
              <a:solidFill>
                <a:srgbClr val="39219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Физкультурно-оздоровительная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направленность: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22960" indent="-4572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направлению физическое развитие </a:t>
            </a:r>
            <a:endParaRPr lang="ru-RU" dirty="0" smtClean="0">
              <a:solidFill>
                <a:srgbClr val="39219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Двигательный </a:t>
            </a:r>
            <a:r>
              <a:rPr lang="ru-RU" dirty="0" err="1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игротренинг</a:t>
            </a:r>
            <a:r>
              <a:rPr lang="ru-RU" dirty="0" smtClean="0">
                <a:solidFill>
                  <a:srgbClr val="39219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ru-RU" dirty="0">
              <a:solidFill>
                <a:srgbClr val="39219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88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0500" y="0"/>
            <a:ext cx="105791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Участие педагогов МБДОУ </a:t>
            </a:r>
            <a:r>
              <a:rPr lang="ru-RU" b="1" i="1" u="sng" dirty="0" err="1" smtClean="0">
                <a:solidFill>
                  <a:srgbClr val="C00000"/>
                </a:solidFill>
              </a:rPr>
              <a:t>д</a:t>
            </a:r>
            <a:r>
              <a:rPr lang="ru-RU" b="1" i="1" u="sng" dirty="0" smtClean="0">
                <a:solidFill>
                  <a:srgbClr val="C00000"/>
                </a:solidFill>
              </a:rPr>
              <a:t>/с № 26 </a:t>
            </a:r>
          </a:p>
          <a:p>
            <a:pPr algn="ctr"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в соискании Премии губернатора "Наше Подмосковье«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000" b="1" dirty="0" smtClean="0">
              <a:solidFill>
                <a:srgbClr val="0070C0"/>
              </a:solidFill>
            </a:endParaRPr>
          </a:p>
          <a:p>
            <a:pPr marL="82296" indent="0">
              <a:buNone/>
            </a:pPr>
            <a:endParaRPr lang="ru-RU" sz="2000" dirty="0">
              <a:solidFill>
                <a:srgbClr val="0070C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2400" y="1214120"/>
          <a:ext cx="10591800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6081"/>
                <a:gridCol w="2572854"/>
                <a:gridCol w="496286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ФИО педагога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Должность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проекта</a:t>
                      </a: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Абдуллина </a:t>
                      </a:r>
                      <a:r>
                        <a:rPr kumimoji="0" lang="ru-RU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Ризеда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Адибовна</a:t>
                      </a:r>
                      <a:endParaRPr kumimoji="0"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Воспитатель 12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«9 мая - День Победы!»</a:t>
                      </a: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«Деревенский дворик»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Дашук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Светлана Федоровна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Воспитатель 11 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«Деревья вокруг нас»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Богданова Ольга Юрьевна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Музыкальный руководитель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«Что такое день Победы? Это значит нет войны!»</a:t>
                      </a: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Тикушина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Светлана Евгеньевна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Старший воспитатель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«Профессиональное становление личности педагога»</a:t>
                      </a:r>
                    </a:p>
                  </a:txBody>
                  <a:tcPr/>
                </a:tc>
              </a:tr>
              <a:tr h="288714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«Красная книга РФ»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Рисунок 10" descr="27_avg_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0" y="4457700"/>
            <a:ext cx="5308600" cy="222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2900" y="238842"/>
            <a:ext cx="5892800" cy="1196258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sz="3600" b="1" i="1" u="sng" dirty="0" smtClean="0">
                <a:solidFill>
                  <a:srgbClr val="C00000"/>
                </a:solidFill>
              </a:rPr>
              <a:t>Участие в районных </a:t>
            </a:r>
          </a:p>
          <a:p>
            <a:pPr marL="82296" indent="0" algn="r">
              <a:buNone/>
            </a:pPr>
            <a:r>
              <a:rPr lang="ru-RU" sz="3600" b="1" i="1" u="sng" dirty="0" smtClean="0">
                <a:solidFill>
                  <a:srgbClr val="C00000"/>
                </a:solidFill>
              </a:rPr>
              <a:t>конкурсах:</a:t>
            </a:r>
          </a:p>
          <a:p>
            <a:pPr marL="82296" indent="0">
              <a:buNone/>
            </a:pPr>
            <a:endParaRPr lang="ru-RU" sz="3600" b="1" i="1" u="sng" dirty="0" smtClean="0">
              <a:solidFill>
                <a:srgbClr val="C00000"/>
              </a:solidFill>
            </a:endParaRPr>
          </a:p>
          <a:p>
            <a:pPr marL="82296" indent="0">
              <a:buNone/>
            </a:pP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10" name="Рисунок 9" descr="IMG_20160826_1718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2803" y="2807990"/>
            <a:ext cx="4442598" cy="3288009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1561416" y="1384300"/>
            <a:ext cx="5944284" cy="11557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 fontScale="92500" lnSpcReduction="10000"/>
          </a:bodyPr>
          <a:lstStyle/>
          <a:p>
            <a:pPr marL="82296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6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Долгосрочный проект</a:t>
            </a:r>
          </a:p>
          <a:p>
            <a:pPr marL="82296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6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«Деревенский дворик»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3600" b="1" i="1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P7188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12565" y="565149"/>
            <a:ext cx="4207935" cy="3155951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3" name="Рисунок 12" descr="IMG-20160910-WA00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200" y="3022600"/>
            <a:ext cx="4216400" cy="31623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14" name="Объект 2"/>
          <p:cNvSpPr txBox="1">
            <a:spLocks/>
          </p:cNvSpPr>
          <p:nvPr/>
        </p:nvSpPr>
        <p:spPr>
          <a:xfrm>
            <a:off x="9791700" y="6070600"/>
            <a:ext cx="2400300" cy="787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/>
          </a:bodyPr>
          <a:lstStyle/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3600" b="1" i="1" u="sng" dirty="0" smtClean="0">
                <a:solidFill>
                  <a:srgbClr val="002060"/>
                </a:solidFill>
              </a:rPr>
              <a:t>«Огород»</a:t>
            </a: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3600" b="1" i="1" u="sng" strike="noStrike" kern="1200" cap="none" spc="0" normalizeH="0" baseline="0" noProof="0" dirty="0" smtClean="0">
              <a:ln>
                <a:noFill/>
              </a:ln>
              <a:solidFill>
                <a:srgbClr val="38A02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38A02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7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heburashka-kartinki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400" y="1104900"/>
            <a:ext cx="2641600" cy="26416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35100" y="1638300"/>
            <a:ext cx="104775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  <a:buFontTx/>
              <a:buChar char="-"/>
            </a:pPr>
            <a:r>
              <a:rPr lang="ru-RU" sz="3200" b="1" dirty="0" smtClean="0">
                <a:solidFill>
                  <a:srgbClr val="002060"/>
                </a:solidFill>
              </a:rPr>
              <a:t>Долгосрочный проект «Сказочное детство», 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dirty="0" smtClean="0">
                <a:solidFill>
                  <a:srgbClr val="002060"/>
                </a:solidFill>
              </a:rPr>
              <a:t>посвященный 80-летию Союз Мультфильма;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dirty="0" smtClean="0">
                <a:solidFill>
                  <a:srgbClr val="002060"/>
                </a:solidFill>
              </a:rPr>
              <a:t>-Краткосрочный проект «Георгиевская ленточка»,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dirty="0" smtClean="0">
                <a:solidFill>
                  <a:srgbClr val="002060"/>
                </a:solidFill>
              </a:rPr>
              <a:t>посвященный Дню Великой Победы – 9 мая;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1200" b="1" dirty="0" smtClean="0">
              <a:solidFill>
                <a:srgbClr val="002060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dirty="0" smtClean="0">
                <a:solidFill>
                  <a:srgbClr val="002060"/>
                </a:solidFill>
              </a:rPr>
              <a:t>- Долгосрочный проект «Я следопыт»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78000" y="304800"/>
            <a:ext cx="93218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u="sng" dirty="0" smtClean="0">
                <a:solidFill>
                  <a:srgbClr val="7030A0"/>
                </a:solidFill>
              </a:rPr>
              <a:t>Планируемые проекты </a:t>
            </a:r>
          </a:p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600" b="1" i="1" u="sng" dirty="0" smtClean="0">
                <a:solidFill>
                  <a:srgbClr val="7030A0"/>
                </a:solidFill>
              </a:rPr>
              <a:t>в 2016-2017 учебном году</a:t>
            </a:r>
          </a:p>
        </p:txBody>
      </p:sp>
      <p:pic>
        <p:nvPicPr>
          <p:cNvPr id="6" name="Рисунок 5" descr="9maya_vet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01" y="3633553"/>
            <a:ext cx="2451100" cy="1536023"/>
          </a:xfrm>
          <a:prstGeom prst="rect">
            <a:avLst/>
          </a:prstGeom>
        </p:spPr>
      </p:pic>
      <p:pic>
        <p:nvPicPr>
          <p:cNvPr id="7" name="Рисунок 6" descr="умный-мо-о-ой-ма-ьчик-сыщика-шаржа-641868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00" y="4826000"/>
            <a:ext cx="20320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785" y="3115947"/>
            <a:ext cx="2053992" cy="3643604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68714" y="362278"/>
            <a:ext cx="2610762" cy="612456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3616" y="530942"/>
            <a:ext cx="10808384" cy="6327058"/>
          </a:xfrm>
        </p:spPr>
        <p:txBody>
          <a:bodyPr/>
          <a:lstStyle/>
          <a:p>
            <a:pPr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Участие в районных мероприятиях:</a:t>
            </a:r>
          </a:p>
          <a:p>
            <a:pPr marL="82296" indent="0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- Всероссийский «Лыжный фестиваль»</a:t>
            </a:r>
            <a:endParaRPr lang="ru-RU" sz="2800" b="1" u="sng" dirty="0" smtClean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47739" y="4526397"/>
            <a:ext cx="34434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lvl="0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800" dirty="0">
                <a:solidFill>
                  <a:srgbClr val="38A020"/>
                </a:solidFill>
              </a:rPr>
              <a:t>- </a:t>
            </a:r>
            <a:r>
              <a:rPr lang="ru-RU" sz="2800" dirty="0" smtClean="0">
                <a:solidFill>
                  <a:srgbClr val="38A020"/>
                </a:solidFill>
              </a:rPr>
              <a:t>Летняя спортивная Олимпиада, посвященная Дню защиты детей</a:t>
            </a:r>
            <a:endParaRPr lang="ru-RU" sz="2800" b="1" dirty="0">
              <a:solidFill>
                <a:prstClr val="black"/>
              </a:solidFill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52" y="3051440"/>
            <a:ext cx="2058129" cy="365924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339" y="1695430"/>
            <a:ext cx="3877358" cy="218107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019" y="3136822"/>
            <a:ext cx="2030457" cy="3601854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905" y="1695430"/>
            <a:ext cx="4519595" cy="254781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convex"/>
          </a:sp3d>
        </p:spPr>
      </p:pic>
    </p:spTree>
    <p:extLst>
      <p:ext uri="{BB962C8B-B14F-4D97-AF65-F5344CB8AC3E}">
        <p14:creationId xmlns:p14="http://schemas.microsoft.com/office/powerpoint/2010/main" val="68171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2036" y="0"/>
            <a:ext cx="9997440" cy="71954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3616" y="530942"/>
            <a:ext cx="10808384" cy="6327058"/>
          </a:xfrm>
        </p:spPr>
        <p:txBody>
          <a:bodyPr/>
          <a:lstStyle/>
          <a:p>
            <a:pPr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Участие в районных выставках:</a:t>
            </a:r>
          </a:p>
          <a:p>
            <a:pPr marL="82296" indent="0">
              <a:buNone/>
            </a:pPr>
            <a:endParaRPr lang="ru-RU" sz="2000" dirty="0" smtClean="0">
              <a:solidFill>
                <a:srgbClr val="0070C0"/>
              </a:solidFill>
            </a:endParaRPr>
          </a:p>
          <a:p>
            <a:pPr marL="82296" indent="0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- Работа семьи Кольца Ярослава ( группа №4)</a:t>
            </a:r>
          </a:p>
          <a:p>
            <a:pPr marL="82296" indent="0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заняла </a:t>
            </a:r>
            <a:r>
              <a:rPr lang="ru-RU" sz="2000" b="1" u="sng" dirty="0" smtClean="0">
                <a:solidFill>
                  <a:srgbClr val="0070C0"/>
                </a:solidFill>
              </a:rPr>
              <a:t>1 место в районном смотре-конкурсе </a:t>
            </a:r>
          </a:p>
          <a:p>
            <a:pPr marL="82296" indent="0">
              <a:buNone/>
            </a:pPr>
            <a:r>
              <a:rPr lang="ru-RU" sz="2000" b="1" u="sng" dirty="0" smtClean="0">
                <a:solidFill>
                  <a:srgbClr val="0070C0"/>
                </a:solidFill>
              </a:rPr>
              <a:t>« Все работы хороши, выбирай на вкус»</a:t>
            </a:r>
          </a:p>
          <a:p>
            <a:pPr marL="82296" indent="0"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82296" indent="0">
              <a:buNone/>
            </a:pP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98" y="1192541"/>
            <a:ext cx="4447878" cy="250193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62" y="3315464"/>
            <a:ext cx="4320361" cy="323282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9" name="Прямоугольник 8"/>
          <p:cNvSpPr/>
          <p:nvPr/>
        </p:nvSpPr>
        <p:spPr>
          <a:xfrm>
            <a:off x="6037006" y="3694471"/>
            <a:ext cx="584036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dirty="0">
                <a:solidFill>
                  <a:srgbClr val="38A020"/>
                </a:solidFill>
              </a:rPr>
              <a:t>- </a:t>
            </a:r>
            <a:r>
              <a:rPr lang="ru-RU" sz="2000" dirty="0" smtClean="0">
                <a:solidFill>
                  <a:srgbClr val="38A020"/>
                </a:solidFill>
              </a:rPr>
              <a:t>Летом 2016 г., </a:t>
            </a:r>
            <a:r>
              <a:rPr lang="ru-RU" sz="2000" dirty="0">
                <a:solidFill>
                  <a:srgbClr val="38A020"/>
                </a:solidFill>
              </a:rPr>
              <a:t>под руководством воспитателя группы </a:t>
            </a: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dirty="0">
                <a:solidFill>
                  <a:srgbClr val="38A020"/>
                </a:solidFill>
              </a:rPr>
              <a:t>Дашук Светланы Федоровны,</a:t>
            </a: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dirty="0">
                <a:solidFill>
                  <a:srgbClr val="38A020"/>
                </a:solidFill>
              </a:rPr>
              <a:t>воспитанники группы №11, </a:t>
            </a: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dirty="0">
                <a:solidFill>
                  <a:srgbClr val="38A020"/>
                </a:solidFill>
              </a:rPr>
              <a:t>приняли участие </a:t>
            </a: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dirty="0">
                <a:solidFill>
                  <a:srgbClr val="38A020"/>
                </a:solidFill>
              </a:rPr>
              <a:t>в </a:t>
            </a:r>
            <a:r>
              <a:rPr lang="ru-RU" sz="2000" b="1" dirty="0">
                <a:solidFill>
                  <a:prstClr val="black"/>
                </a:solidFill>
                <a:hlinkClick r:id="rId4"/>
              </a:rPr>
              <a:t>районном конкурсе детского творчества,</a:t>
            </a: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b="1" dirty="0">
                <a:solidFill>
                  <a:prstClr val="black"/>
                </a:solidFill>
                <a:hlinkClick r:id="rId4"/>
              </a:rPr>
              <a:t> посвященного 80-й годовщине образования </a:t>
            </a: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2000" b="1" dirty="0">
                <a:solidFill>
                  <a:prstClr val="black"/>
                </a:solidFill>
                <a:hlinkClick r:id="rId4"/>
              </a:rPr>
              <a:t>ОРУД-ГАИ-ГИБДД</a:t>
            </a:r>
            <a:endParaRPr lang="ru-RU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5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2036" y="0"/>
            <a:ext cx="9997440" cy="71954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3616" y="419100"/>
            <a:ext cx="10808384" cy="6438900"/>
          </a:xfrm>
        </p:spPr>
        <p:txBody>
          <a:bodyPr/>
          <a:lstStyle/>
          <a:p>
            <a:pPr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Участие в конкурсах и выставках ДОУ:</a:t>
            </a:r>
            <a:endParaRPr lang="ru-RU" sz="27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219" y="1151236"/>
            <a:ext cx="3985226" cy="2953265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39" y="3836307"/>
            <a:ext cx="4232561" cy="2854799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1" name="Рисунок 10" descr="P9148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6800" y="3009900"/>
            <a:ext cx="4047066" cy="3035300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4876800" y="2705100"/>
            <a:ext cx="2895600" cy="71954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7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Выставка «Пасхальное чудо»</a:t>
            </a:r>
            <a:endParaRPr lang="ru-RU" sz="27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21600" y="1524000"/>
            <a:ext cx="4076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Выставка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«Что нам осень принесла»</a:t>
            </a:r>
          </a:p>
        </p:txBody>
      </p:sp>
    </p:spTree>
    <p:extLst>
      <p:ext uri="{BB962C8B-B14F-4D97-AF65-F5344CB8AC3E}">
        <p14:creationId xmlns:p14="http://schemas.microsoft.com/office/powerpoint/2010/main" val="33017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4188670_1271357462898097_3206259549896287966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1" y="1187450"/>
            <a:ext cx="3530599" cy="264794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8844" y="160338"/>
            <a:ext cx="2822956" cy="7032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833092"/>
            <a:ext cx="2229489" cy="3959137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convex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784" y="2626305"/>
            <a:ext cx="2207615" cy="3920293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convex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902" y="2087826"/>
            <a:ext cx="3123498" cy="234262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154" y="4172298"/>
            <a:ext cx="3269030" cy="24517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10" name="Прямоугольник 9"/>
          <p:cNvSpPr/>
          <p:nvPr/>
        </p:nvSpPr>
        <p:spPr>
          <a:xfrm>
            <a:off x="4076700" y="410558"/>
            <a:ext cx="78994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i="1" u="sng" dirty="0" err="1" smtClean="0">
                <a:solidFill>
                  <a:srgbClr val="C00000"/>
                </a:solidFill>
              </a:rPr>
              <a:t>Досуговые</a:t>
            </a:r>
            <a:r>
              <a:rPr lang="ru-RU" sz="3200" b="1" i="1" u="sng" dirty="0" smtClean="0">
                <a:solidFill>
                  <a:srgbClr val="C00000"/>
                </a:solidFill>
              </a:rPr>
              <a:t> мероприятия,</a:t>
            </a:r>
          </a:p>
          <a:p>
            <a:pPr marL="365760" lvl="0" indent="-283464" algn="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200" b="1" i="1" u="sng" dirty="0" smtClean="0">
                <a:solidFill>
                  <a:srgbClr val="C00000"/>
                </a:solidFill>
              </a:rPr>
              <a:t> праздники</a:t>
            </a:r>
          </a:p>
        </p:txBody>
      </p:sp>
    </p:spTree>
    <p:extLst>
      <p:ext uri="{BB962C8B-B14F-4D97-AF65-F5344CB8AC3E}">
        <p14:creationId xmlns:p14="http://schemas.microsoft.com/office/powerpoint/2010/main" val="3495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1800" y="274638"/>
            <a:ext cx="2589784" cy="61436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6350" y="800100"/>
            <a:ext cx="9997440" cy="6223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Открытые занятия (проект «Красная книга»)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655" y="4023154"/>
            <a:ext cx="3525795" cy="264434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convex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87" y="1632420"/>
            <a:ext cx="3641124" cy="273084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convex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176" y="1455260"/>
            <a:ext cx="3526588" cy="264494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convex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594" y="1717306"/>
            <a:ext cx="3492678" cy="2619509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convex"/>
            <a:bevelB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77" y="4177390"/>
            <a:ext cx="3333360" cy="25000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convex"/>
          </a:sp3d>
        </p:spPr>
      </p:pic>
    </p:spTree>
    <p:extLst>
      <p:ext uri="{BB962C8B-B14F-4D97-AF65-F5344CB8AC3E}">
        <p14:creationId xmlns:p14="http://schemas.microsoft.com/office/powerpoint/2010/main" val="80923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0" y="274638"/>
            <a:ext cx="3263900" cy="588962"/>
          </a:xfrm>
        </p:spPr>
        <p:txBody>
          <a:bodyPr>
            <a:normAutofit fontScale="90000"/>
          </a:bodyPr>
          <a:lstStyle/>
          <a:p>
            <a:r>
              <a:rPr lang="ru-RU" sz="3900" dirty="0" smtClean="0">
                <a:solidFill>
                  <a:srgbClr val="39219F"/>
                </a:solidFill>
              </a:rPr>
              <a:t>Фотоотчет</a:t>
            </a:r>
            <a:endParaRPr lang="ru-RU" sz="3900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782" y="887627"/>
            <a:ext cx="9997440" cy="48006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</a:t>
            </a:r>
            <a:r>
              <a:rPr lang="ru-RU" b="1" i="1" u="sng" dirty="0" smtClean="0">
                <a:solidFill>
                  <a:srgbClr val="C00000"/>
                </a:solidFill>
              </a:rPr>
              <a:t>Использование ИКТ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64" y="821237"/>
            <a:ext cx="4987681" cy="374076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780" y="3260585"/>
            <a:ext cx="4322420" cy="324181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slope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53" y="1769120"/>
            <a:ext cx="3840547" cy="288041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slop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025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7544" y="0"/>
            <a:ext cx="2924556" cy="7366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1300" y="0"/>
            <a:ext cx="5765800" cy="9271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Участие в Акции </a:t>
            </a:r>
          </a:p>
          <a:p>
            <a:pPr algn="r"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«Посади свое дерево»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15" name="Рисунок 14" descr="Акция Посади дерево ст.гр.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155700"/>
            <a:ext cx="3152774" cy="420369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2" name="Рисунок 21" descr="Акция Посади дерево ст.гр. 11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987" y="1205087"/>
            <a:ext cx="2322513" cy="4128912"/>
          </a:xfrm>
          <a:prstGeom prst="rect">
            <a:avLst/>
          </a:prstGeom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slope"/>
          </a:sp3d>
        </p:spPr>
      </p:pic>
      <p:pic>
        <p:nvPicPr>
          <p:cNvPr id="23" name="Рисунок 22" descr="Акция Посади дерево - ср.гр. 3 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1" y="2801055"/>
            <a:ext cx="2603500" cy="379024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5" name="Рисунок 24" descr="Акция Посади дерево - мл.гр. 12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8714" y="2997200"/>
            <a:ext cx="2697486" cy="3477731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6" name="Рисунок 25" descr="Акция Посади дерево - мл.гр. 5 (1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9376" y="1193800"/>
            <a:ext cx="2819400" cy="375920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370745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28" y="3418009"/>
            <a:ext cx="2494282" cy="3325709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9344" y="203200"/>
            <a:ext cx="2924556" cy="7239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9219F"/>
                </a:solidFill>
              </a:rPr>
              <a:t>Фотоотчет</a:t>
            </a:r>
            <a:endParaRPr lang="ru-RU" dirty="0">
              <a:solidFill>
                <a:srgbClr val="39219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9357" y="105521"/>
            <a:ext cx="6565900" cy="11303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Приглашаем ВСЕХ </a:t>
            </a:r>
          </a:p>
          <a:p>
            <a:pPr algn="ctr"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принять участие в субботнике</a:t>
            </a:r>
          </a:p>
          <a:p>
            <a:pPr marL="82296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404" y="1679508"/>
            <a:ext cx="1735352" cy="3085070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80" y="1129109"/>
            <a:ext cx="2725450" cy="363393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424" y="3263330"/>
            <a:ext cx="2557187" cy="3409583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866" y="3827295"/>
            <a:ext cx="1640488" cy="2916423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225" y="1358413"/>
            <a:ext cx="2143032" cy="3809834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370745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9000" y="1393825"/>
            <a:ext cx="4368800" cy="174307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</a:rPr>
              <a:t>Спасибо 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r>
              <a:rPr lang="ru-RU" sz="5400" b="1" dirty="0" smtClean="0">
                <a:solidFill>
                  <a:srgbClr val="00B050"/>
                </a:solidFill>
              </a:rPr>
              <a:t>за внимание</a:t>
            </a:r>
            <a:endParaRPr lang="ru-RU" sz="5400" b="1" dirty="0">
              <a:solidFill>
                <a:srgbClr val="00B050"/>
              </a:solidFill>
            </a:endParaRPr>
          </a:p>
        </p:txBody>
      </p:sp>
      <p:pic>
        <p:nvPicPr>
          <p:cNvPr id="5" name="Рисунок 4" descr="бабушка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100" y="1866900"/>
            <a:ext cx="43307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0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749</TotalTime>
  <Words>792</Words>
  <Application>Microsoft Office PowerPoint</Application>
  <PresentationFormat>Широкоэкранный</PresentationFormat>
  <Paragraphs>209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Corbel</vt:lpstr>
      <vt:lpstr>Gill Sans MT</vt:lpstr>
      <vt:lpstr>Symbol</vt:lpstr>
      <vt:lpstr>Times New Roman</vt:lpstr>
      <vt:lpstr>Verdana</vt:lpstr>
      <vt:lpstr>Wingdings 2</vt:lpstr>
      <vt:lpstr>Солнцестояние</vt:lpstr>
      <vt:lpstr>Общее родительское собрание </vt:lpstr>
      <vt:lpstr>ОСНОВНАЯ ЦЕЛЬ:  Развитие профессиональных компетентностей педагогов, соответствующих трудовым функциям педагогической деятельности по реализации программ дошкольного образования Профессионального стандарта педагога. </vt:lpstr>
      <vt:lpstr>Наполняемость МБДОУ д/с № 26</vt:lpstr>
      <vt:lpstr>Педагогические кадры:</vt:lpstr>
      <vt:lpstr>Профессиональный уровень педагогов</vt:lpstr>
      <vt:lpstr>   15 педагогов – имеют высшее образование; 7 педагогов – среднее-специальное.</vt:lpstr>
      <vt:lpstr>   </vt:lpstr>
      <vt:lpstr>Основные направления развития детей</vt:lpstr>
      <vt:lpstr> Формы работы с детьми в ДОУ </vt:lpstr>
      <vt:lpstr> Дополнительное образование </vt:lpstr>
      <vt:lpstr>Презентация PowerPoint</vt:lpstr>
      <vt:lpstr>Презентация PowerPoint</vt:lpstr>
      <vt:lpstr>Презентация PowerPoint</vt:lpstr>
      <vt:lpstr>Фотоотчет</vt:lpstr>
      <vt:lpstr>Фотоотчет</vt:lpstr>
      <vt:lpstr>Фотоотчет</vt:lpstr>
      <vt:lpstr>Фотоотчет</vt:lpstr>
      <vt:lpstr>Фотоотчет</vt:lpstr>
      <vt:lpstr>Фотоотчет</vt:lpstr>
      <vt:lpstr>Фотоотчет</vt:lpstr>
      <vt:lpstr>Фотоотчет</vt:lpstr>
      <vt:lpstr>Спасибо 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ПРАЗДНИКИ ФРАНЦИИ</dc:title>
  <dc:creator>СВЯТ</dc:creator>
  <cp:lastModifiedBy>user</cp:lastModifiedBy>
  <cp:revision>96</cp:revision>
  <dcterms:created xsi:type="dcterms:W3CDTF">2015-03-16T18:07:01Z</dcterms:created>
  <dcterms:modified xsi:type="dcterms:W3CDTF">2016-09-22T10:25:49Z</dcterms:modified>
</cp:coreProperties>
</file>