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68" r:id="rId4"/>
    <p:sldId id="267" r:id="rId5"/>
    <p:sldId id="266" r:id="rId6"/>
    <p:sldId id="259" r:id="rId7"/>
    <p:sldId id="260" r:id="rId8"/>
    <p:sldId id="270" r:id="rId9"/>
    <p:sldId id="26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0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836B-000A-431D-9E26-BE985C394C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95FBB-8FC1-44E4-851D-B4B76E46BDC0}">
      <dgm:prSet phldrT="[Текст]" custT="1"/>
      <dgm:spPr/>
      <dgm:t>
        <a:bodyPr/>
        <a:lstStyle/>
        <a:p>
          <a:r>
            <a:rPr lang="ru-RU" sz="2400" dirty="0" smtClean="0"/>
            <a:t>Виды труда</a:t>
          </a:r>
          <a:endParaRPr lang="ru-RU" sz="2400" dirty="0"/>
        </a:p>
      </dgm:t>
    </dgm:pt>
    <dgm:pt modelId="{E9D7DFEA-6411-4ABD-991F-E4BE560846B3}" type="parTrans" cxnId="{FB9A7782-4BEC-42D3-8835-FA6ADE32AAF7}">
      <dgm:prSet/>
      <dgm:spPr/>
      <dgm:t>
        <a:bodyPr/>
        <a:lstStyle/>
        <a:p>
          <a:endParaRPr lang="ru-RU"/>
        </a:p>
      </dgm:t>
    </dgm:pt>
    <dgm:pt modelId="{D267F7CE-3C7E-400B-9EB5-F83FDA9FC21C}" type="sibTrans" cxnId="{FB9A7782-4BEC-42D3-8835-FA6ADE32AAF7}">
      <dgm:prSet/>
      <dgm:spPr/>
      <dgm:t>
        <a:bodyPr/>
        <a:lstStyle/>
        <a:p>
          <a:endParaRPr lang="ru-RU"/>
        </a:p>
      </dgm:t>
    </dgm:pt>
    <dgm:pt modelId="{CDC0024A-077C-4F0A-8BB5-6F690F181A51}">
      <dgm:prSet phldrT="[Текст]" custT="1"/>
      <dgm:spPr/>
      <dgm:t>
        <a:bodyPr/>
        <a:lstStyle/>
        <a:p>
          <a:r>
            <a:rPr lang="ru-RU" sz="2400" dirty="0" smtClean="0"/>
            <a:t>Хозяйственно-бытовой</a:t>
          </a:r>
          <a:endParaRPr lang="ru-RU" sz="2400" dirty="0"/>
        </a:p>
      </dgm:t>
    </dgm:pt>
    <dgm:pt modelId="{7305605D-7D45-44C9-85D9-545A74143213}" type="parTrans" cxnId="{6AF0A71C-4320-48FC-90BF-8418940B086F}">
      <dgm:prSet/>
      <dgm:spPr/>
      <dgm:t>
        <a:bodyPr/>
        <a:lstStyle/>
        <a:p>
          <a:endParaRPr lang="ru-RU"/>
        </a:p>
      </dgm:t>
    </dgm:pt>
    <dgm:pt modelId="{001C3AD7-56F9-429D-B795-6698801F4344}" type="sibTrans" cxnId="{6AF0A71C-4320-48FC-90BF-8418940B086F}">
      <dgm:prSet/>
      <dgm:spPr/>
      <dgm:t>
        <a:bodyPr/>
        <a:lstStyle/>
        <a:p>
          <a:endParaRPr lang="ru-RU"/>
        </a:p>
      </dgm:t>
    </dgm:pt>
    <dgm:pt modelId="{1D4A95AA-BB23-4ACC-8C56-F0D405B62AC9}">
      <dgm:prSet phldrT="[Текст]" custT="1"/>
      <dgm:spPr/>
      <dgm:t>
        <a:bodyPr/>
        <a:lstStyle/>
        <a:p>
          <a:r>
            <a:rPr lang="ru-RU" sz="2400" dirty="0" smtClean="0"/>
            <a:t>Самообслуживание</a:t>
          </a:r>
          <a:endParaRPr lang="ru-RU" sz="2400" dirty="0"/>
        </a:p>
      </dgm:t>
    </dgm:pt>
    <dgm:pt modelId="{4C4D94DA-7AE0-4328-A7FC-88FB5800205B}" type="parTrans" cxnId="{AEA36C7A-014E-4F3C-8891-C9DCDDA94C4F}">
      <dgm:prSet/>
      <dgm:spPr/>
      <dgm:t>
        <a:bodyPr/>
        <a:lstStyle/>
        <a:p>
          <a:endParaRPr lang="ru-RU"/>
        </a:p>
      </dgm:t>
    </dgm:pt>
    <dgm:pt modelId="{034DF122-BC82-4410-8630-7BD776681AEA}" type="sibTrans" cxnId="{AEA36C7A-014E-4F3C-8891-C9DCDDA94C4F}">
      <dgm:prSet/>
      <dgm:spPr/>
      <dgm:t>
        <a:bodyPr/>
        <a:lstStyle/>
        <a:p>
          <a:endParaRPr lang="ru-RU"/>
        </a:p>
      </dgm:t>
    </dgm:pt>
    <dgm:pt modelId="{CF8825BE-09D4-4AFE-9A6E-05AA8BE8B472}">
      <dgm:prSet phldrT="[Текст]" custT="1"/>
      <dgm:spPr/>
      <dgm:t>
        <a:bodyPr/>
        <a:lstStyle/>
        <a:p>
          <a:r>
            <a:rPr lang="ru-RU" sz="2400" dirty="0" smtClean="0"/>
            <a:t>Труд в природе</a:t>
          </a:r>
          <a:endParaRPr lang="ru-RU" sz="2400" dirty="0"/>
        </a:p>
      </dgm:t>
    </dgm:pt>
    <dgm:pt modelId="{F9B4AA08-32EC-4B58-945D-B6D30C5EFE73}" type="parTrans" cxnId="{B8DE33B0-71AA-46F8-A2A2-C42C546FBB90}">
      <dgm:prSet/>
      <dgm:spPr/>
      <dgm:t>
        <a:bodyPr/>
        <a:lstStyle/>
        <a:p>
          <a:endParaRPr lang="ru-RU"/>
        </a:p>
      </dgm:t>
    </dgm:pt>
    <dgm:pt modelId="{5ABDA9C0-E514-4E04-8BBE-C4F680A467E7}" type="sibTrans" cxnId="{B8DE33B0-71AA-46F8-A2A2-C42C546FBB90}">
      <dgm:prSet/>
      <dgm:spPr/>
      <dgm:t>
        <a:bodyPr/>
        <a:lstStyle/>
        <a:p>
          <a:endParaRPr lang="ru-RU"/>
        </a:p>
      </dgm:t>
    </dgm:pt>
    <dgm:pt modelId="{411B44DD-A641-42DB-B676-FF48DC1DDCAC}">
      <dgm:prSet phldrT="[Текст]" custT="1"/>
      <dgm:spPr/>
      <dgm:t>
        <a:bodyPr/>
        <a:lstStyle/>
        <a:p>
          <a:r>
            <a:rPr lang="ru-RU" sz="2400" dirty="0" smtClean="0"/>
            <a:t>Ручной</a:t>
          </a:r>
          <a:endParaRPr lang="ru-RU" sz="2400" dirty="0"/>
        </a:p>
      </dgm:t>
    </dgm:pt>
    <dgm:pt modelId="{F53144AA-4CC6-4A18-A839-DAE39EEBCBA2}" type="parTrans" cxnId="{D340C904-B894-4291-9FFB-50DF585F6EAC}">
      <dgm:prSet/>
      <dgm:spPr/>
      <dgm:t>
        <a:bodyPr/>
        <a:lstStyle/>
        <a:p>
          <a:endParaRPr lang="ru-RU"/>
        </a:p>
      </dgm:t>
    </dgm:pt>
    <dgm:pt modelId="{C470BCC2-AAF9-462F-B643-16226FDB6E20}" type="sibTrans" cxnId="{D340C904-B894-4291-9FFB-50DF585F6EAC}">
      <dgm:prSet/>
      <dgm:spPr/>
      <dgm:t>
        <a:bodyPr/>
        <a:lstStyle/>
        <a:p>
          <a:endParaRPr lang="ru-RU"/>
        </a:p>
      </dgm:t>
    </dgm:pt>
    <dgm:pt modelId="{2C1AE594-D560-4051-91C3-4E06E9161B67}" type="pres">
      <dgm:prSet presAssocID="{3771836B-000A-431D-9E26-BE985C394C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418DF-6F07-4270-90F6-068C0F417870}" type="pres">
      <dgm:prSet presAssocID="{38195FBB-8FC1-44E4-851D-B4B76E46BDC0}" presName="node" presStyleLbl="node1" presStyleIdx="0" presStyleCnt="5" custScaleX="95176" custScaleY="59606" custLinFactNeighborX="46578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770D1-F318-407B-B58B-F106AC3C63B3}" type="pres">
      <dgm:prSet presAssocID="{D267F7CE-3C7E-400B-9EB5-F83FDA9FC21C}" presName="sibTrans" presStyleCnt="0"/>
      <dgm:spPr/>
    </dgm:pt>
    <dgm:pt modelId="{399BDAC5-08F0-421B-8A24-72904DC05588}" type="pres">
      <dgm:prSet presAssocID="{CDC0024A-077C-4F0A-8BB5-6F690F181A51}" presName="node" presStyleLbl="node1" presStyleIdx="1" presStyleCnt="5" custScaleX="74628" custScaleY="59913" custLinFactNeighborX="14037" custLinFactNeighborY="6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596FC-E6D0-4D79-B4B2-C09237AD5B1C}" type="pres">
      <dgm:prSet presAssocID="{001C3AD7-56F9-429D-B795-6698801F4344}" presName="sibTrans" presStyleCnt="0"/>
      <dgm:spPr/>
    </dgm:pt>
    <dgm:pt modelId="{1F43A426-CBD0-4C9E-BD9C-8BDFCE9AEBE7}" type="pres">
      <dgm:prSet presAssocID="{1D4A95AA-BB23-4ACC-8C56-F0D405B62AC9}" presName="node" presStyleLbl="node1" presStyleIdx="2" presStyleCnt="5" custScaleX="68212" custScaleY="64519" custLinFactNeighborX="-35928" custLinFactNeighborY="-1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6622E-9D77-40D6-A2BD-BA14F4590A74}" type="pres">
      <dgm:prSet presAssocID="{034DF122-BC82-4410-8630-7BD776681AEA}" presName="sibTrans" presStyleCnt="0"/>
      <dgm:spPr/>
    </dgm:pt>
    <dgm:pt modelId="{AC45A6F0-8957-4097-B693-64892C332ED2}" type="pres">
      <dgm:prSet presAssocID="{CF8825BE-09D4-4AFE-9A6E-05AA8BE8B472}" presName="node" presStyleLbl="node1" presStyleIdx="3" presStyleCnt="5" custScaleX="73031" custScaleY="61127" custLinFactNeighborX="17757" custLinFactNeighborY="7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D1B3A-368E-4EF0-AA9E-B5A51887B00E}" type="pres">
      <dgm:prSet presAssocID="{5ABDA9C0-E514-4E04-8BBE-C4F680A467E7}" presName="sibTrans" presStyleCnt="0"/>
      <dgm:spPr/>
    </dgm:pt>
    <dgm:pt modelId="{A45C0DDD-80BD-4A1D-8C27-53139513356F}" type="pres">
      <dgm:prSet presAssocID="{411B44DD-A641-42DB-B676-FF48DC1DDCAC}" presName="node" presStyleLbl="node1" presStyleIdx="4" presStyleCnt="5" custScaleX="68287" custScaleY="61664" custLinFactNeighborX="-55839" custLinFactNeighborY="-6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58026-E9D8-4762-A893-5AF40FED5F54}" type="presOf" srcId="{CF8825BE-09D4-4AFE-9A6E-05AA8BE8B472}" destId="{AC45A6F0-8957-4097-B693-64892C332ED2}" srcOrd="0" destOrd="0" presId="urn:microsoft.com/office/officeart/2005/8/layout/default#1"/>
    <dgm:cxn modelId="{AEA36C7A-014E-4F3C-8891-C9DCDDA94C4F}" srcId="{3771836B-000A-431D-9E26-BE985C394C0A}" destId="{1D4A95AA-BB23-4ACC-8C56-F0D405B62AC9}" srcOrd="2" destOrd="0" parTransId="{4C4D94DA-7AE0-4328-A7FC-88FB5800205B}" sibTransId="{034DF122-BC82-4410-8630-7BD776681AEA}"/>
    <dgm:cxn modelId="{0B86A9D0-CA39-45E3-A52A-E70D207DED60}" type="presOf" srcId="{CDC0024A-077C-4F0A-8BB5-6F690F181A51}" destId="{399BDAC5-08F0-421B-8A24-72904DC05588}" srcOrd="0" destOrd="0" presId="urn:microsoft.com/office/officeart/2005/8/layout/default#1"/>
    <dgm:cxn modelId="{3CF352F4-F2DE-46FD-9B6F-34FF347E3AE7}" type="presOf" srcId="{1D4A95AA-BB23-4ACC-8C56-F0D405B62AC9}" destId="{1F43A426-CBD0-4C9E-BD9C-8BDFCE9AEBE7}" srcOrd="0" destOrd="0" presId="urn:microsoft.com/office/officeart/2005/8/layout/default#1"/>
    <dgm:cxn modelId="{9082E9AC-CBD3-41C9-8D03-5F15BD7755DC}" type="presOf" srcId="{3771836B-000A-431D-9E26-BE985C394C0A}" destId="{2C1AE594-D560-4051-91C3-4E06E9161B67}" srcOrd="0" destOrd="0" presId="urn:microsoft.com/office/officeart/2005/8/layout/default#1"/>
    <dgm:cxn modelId="{6AF0A71C-4320-48FC-90BF-8418940B086F}" srcId="{3771836B-000A-431D-9E26-BE985C394C0A}" destId="{CDC0024A-077C-4F0A-8BB5-6F690F181A51}" srcOrd="1" destOrd="0" parTransId="{7305605D-7D45-44C9-85D9-545A74143213}" sibTransId="{001C3AD7-56F9-429D-B795-6698801F4344}"/>
    <dgm:cxn modelId="{D340C904-B894-4291-9FFB-50DF585F6EAC}" srcId="{3771836B-000A-431D-9E26-BE985C394C0A}" destId="{411B44DD-A641-42DB-B676-FF48DC1DDCAC}" srcOrd="4" destOrd="0" parTransId="{F53144AA-4CC6-4A18-A839-DAE39EEBCBA2}" sibTransId="{C470BCC2-AAF9-462F-B643-16226FDB6E20}"/>
    <dgm:cxn modelId="{562A25D0-153A-4897-AD66-DCBBF3D1E677}" type="presOf" srcId="{411B44DD-A641-42DB-B676-FF48DC1DDCAC}" destId="{A45C0DDD-80BD-4A1D-8C27-53139513356F}" srcOrd="0" destOrd="0" presId="urn:microsoft.com/office/officeart/2005/8/layout/default#1"/>
    <dgm:cxn modelId="{B8DE33B0-71AA-46F8-A2A2-C42C546FBB90}" srcId="{3771836B-000A-431D-9E26-BE985C394C0A}" destId="{CF8825BE-09D4-4AFE-9A6E-05AA8BE8B472}" srcOrd="3" destOrd="0" parTransId="{F9B4AA08-32EC-4B58-945D-B6D30C5EFE73}" sibTransId="{5ABDA9C0-E514-4E04-8BBE-C4F680A467E7}"/>
    <dgm:cxn modelId="{FB9A7782-4BEC-42D3-8835-FA6ADE32AAF7}" srcId="{3771836B-000A-431D-9E26-BE985C394C0A}" destId="{38195FBB-8FC1-44E4-851D-B4B76E46BDC0}" srcOrd="0" destOrd="0" parTransId="{E9D7DFEA-6411-4ABD-991F-E4BE560846B3}" sibTransId="{D267F7CE-3C7E-400B-9EB5-F83FDA9FC21C}"/>
    <dgm:cxn modelId="{D3ACE4F6-092F-4DC9-9087-2CE08584AFC3}" type="presOf" srcId="{38195FBB-8FC1-44E4-851D-B4B76E46BDC0}" destId="{C51418DF-6F07-4270-90F6-068C0F417870}" srcOrd="0" destOrd="0" presId="urn:microsoft.com/office/officeart/2005/8/layout/default#1"/>
    <dgm:cxn modelId="{3EF4AA18-AEFA-459A-9487-D0B441D39AEF}" type="presParOf" srcId="{2C1AE594-D560-4051-91C3-4E06E9161B67}" destId="{C51418DF-6F07-4270-90F6-068C0F417870}" srcOrd="0" destOrd="0" presId="urn:microsoft.com/office/officeart/2005/8/layout/default#1"/>
    <dgm:cxn modelId="{E3ED60D7-2BE2-4135-8AC2-F42F893C5F10}" type="presParOf" srcId="{2C1AE594-D560-4051-91C3-4E06E9161B67}" destId="{191770D1-F318-407B-B58B-F106AC3C63B3}" srcOrd="1" destOrd="0" presId="urn:microsoft.com/office/officeart/2005/8/layout/default#1"/>
    <dgm:cxn modelId="{53752A5E-0D8F-4B4E-80EA-F3AFB2391970}" type="presParOf" srcId="{2C1AE594-D560-4051-91C3-4E06E9161B67}" destId="{399BDAC5-08F0-421B-8A24-72904DC05588}" srcOrd="2" destOrd="0" presId="urn:microsoft.com/office/officeart/2005/8/layout/default#1"/>
    <dgm:cxn modelId="{3DF66EC7-2151-46CD-A886-57BE6140F1BC}" type="presParOf" srcId="{2C1AE594-D560-4051-91C3-4E06E9161B67}" destId="{A6F596FC-E6D0-4D79-B4B2-C09237AD5B1C}" srcOrd="3" destOrd="0" presId="urn:microsoft.com/office/officeart/2005/8/layout/default#1"/>
    <dgm:cxn modelId="{C9BBBA01-CD99-4AE0-BD61-C1907DF11BE3}" type="presParOf" srcId="{2C1AE594-D560-4051-91C3-4E06E9161B67}" destId="{1F43A426-CBD0-4C9E-BD9C-8BDFCE9AEBE7}" srcOrd="4" destOrd="0" presId="urn:microsoft.com/office/officeart/2005/8/layout/default#1"/>
    <dgm:cxn modelId="{6EBEDFD6-94EE-4DAD-B42E-41AEA0220EA8}" type="presParOf" srcId="{2C1AE594-D560-4051-91C3-4E06E9161B67}" destId="{C9F6622E-9D77-40D6-A2BD-BA14F4590A74}" srcOrd="5" destOrd="0" presId="urn:microsoft.com/office/officeart/2005/8/layout/default#1"/>
    <dgm:cxn modelId="{91948DDE-B877-4D83-84C5-CB62B7BAEE35}" type="presParOf" srcId="{2C1AE594-D560-4051-91C3-4E06E9161B67}" destId="{AC45A6F0-8957-4097-B693-64892C332ED2}" srcOrd="6" destOrd="0" presId="urn:microsoft.com/office/officeart/2005/8/layout/default#1"/>
    <dgm:cxn modelId="{A798D141-BFE1-4F08-90F7-62BB7F5E0553}" type="presParOf" srcId="{2C1AE594-D560-4051-91C3-4E06E9161B67}" destId="{B31D1B3A-368E-4EF0-AA9E-B5A51887B00E}" srcOrd="7" destOrd="0" presId="urn:microsoft.com/office/officeart/2005/8/layout/default#1"/>
    <dgm:cxn modelId="{4BFF991D-8FA6-4F05-A68D-F260F1CEBD56}" type="presParOf" srcId="{2C1AE594-D560-4051-91C3-4E06E9161B67}" destId="{A45C0DDD-80BD-4A1D-8C27-53139513356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18DF-6F07-4270-90F6-068C0F417870}">
      <dsp:nvSpPr>
        <dsp:cNvPr id="0" name=""/>
        <dsp:cNvSpPr/>
      </dsp:nvSpPr>
      <dsp:spPr>
        <a:xfrm>
          <a:off x="2094128" y="126867"/>
          <a:ext cx="4271698" cy="160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Виды труда</a:t>
          </a:r>
          <a:endParaRPr lang="ru-RU" sz="2400" kern="1200" dirty="0"/>
        </a:p>
      </dsp:txBody>
      <dsp:txXfrm>
        <a:off x="2094128" y="126867"/>
        <a:ext cx="4271698" cy="1605145"/>
      </dsp:txXfrm>
    </dsp:sp>
    <dsp:sp modelId="{399BDAC5-08F0-421B-8A24-72904DC05588}">
      <dsp:nvSpPr>
        <dsp:cNvPr id="0" name=""/>
        <dsp:cNvSpPr/>
      </dsp:nvSpPr>
      <dsp:spPr>
        <a:xfrm>
          <a:off x="4727738" y="1896564"/>
          <a:ext cx="3349461" cy="1613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Хозяйственно-бытовой</a:t>
          </a:r>
          <a:endParaRPr lang="ru-RU" sz="2400" kern="1200" dirty="0"/>
        </a:p>
      </dsp:txBody>
      <dsp:txXfrm>
        <a:off x="4727738" y="1896564"/>
        <a:ext cx="3349461" cy="1613412"/>
      </dsp:txXfrm>
    </dsp:sp>
    <dsp:sp modelId="{1F43A426-CBD0-4C9E-BD9C-8BDFCE9AEBE7}">
      <dsp:nvSpPr>
        <dsp:cNvPr id="0" name=""/>
        <dsp:cNvSpPr/>
      </dsp:nvSpPr>
      <dsp:spPr>
        <a:xfrm>
          <a:off x="0" y="1896555"/>
          <a:ext cx="3061497" cy="173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Самообслуживание</a:t>
          </a:r>
          <a:endParaRPr lang="ru-RU" sz="2400" kern="1200" dirty="0"/>
        </a:p>
      </dsp:txBody>
      <dsp:txXfrm>
        <a:off x="0" y="1896555"/>
        <a:ext cx="3061497" cy="1737448"/>
      </dsp:txXfrm>
    </dsp:sp>
    <dsp:sp modelId="{AC45A6F0-8957-4097-B693-64892C332ED2}">
      <dsp:nvSpPr>
        <dsp:cNvPr id="0" name=""/>
        <dsp:cNvSpPr/>
      </dsp:nvSpPr>
      <dsp:spPr>
        <a:xfrm>
          <a:off x="4799415" y="4191008"/>
          <a:ext cx="3277784" cy="1646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Труд в природе</a:t>
          </a:r>
          <a:endParaRPr lang="ru-RU" sz="2400" kern="1200" dirty="0"/>
        </a:p>
      </dsp:txBody>
      <dsp:txXfrm>
        <a:off x="4799415" y="4191008"/>
        <a:ext cx="3277784" cy="1646104"/>
      </dsp:txXfrm>
    </dsp:sp>
    <dsp:sp modelId="{A45C0DDD-80BD-4A1D-8C27-53139513356F}">
      <dsp:nvSpPr>
        <dsp:cNvPr id="0" name=""/>
        <dsp:cNvSpPr/>
      </dsp:nvSpPr>
      <dsp:spPr>
        <a:xfrm>
          <a:off x="0" y="4190999"/>
          <a:ext cx="3064863" cy="1660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Ручной</a:t>
          </a:r>
          <a:endParaRPr lang="ru-RU" sz="2400" kern="1200" dirty="0"/>
        </a:p>
      </dsp:txBody>
      <dsp:txXfrm>
        <a:off x="0" y="4190999"/>
        <a:ext cx="3064863" cy="166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856C8-6FDB-4C9C-991F-AFCBFCA596E8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CD9B5-48B2-4CEE-8DBD-C48871A78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8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CD9B5-48B2-4CEE-8DBD-C48871A782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kartoteka-poteshek-i-stihov-dlya-detey-gruppi-rannego-vozrasta-3804147.html" TargetMode="External"/><Relationship Id="rId2" Type="http://schemas.openxmlformats.org/officeDocument/2006/relationships/hyperlink" Target="https://nsportal.ru/detskiy-sad/materialy-dlya-roditeley/2019/01/14/vospitanie-trudolyubiya-v-sem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ro.ranepa.ru/files/docs/do/navigator_obraz_programm/ot_rojdeniya_do_shkol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228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дошкольное образовательное учреждение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Шербакульского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Омской  области  «Детский сад «Солнышко» р.п.Шербакуль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2985" y="1981200"/>
            <a:ext cx="6629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советов для родителей:«Воспитание  трудолюбия и самостоятельности у дошкольников в семье.» </a:t>
            </a:r>
          </a:p>
          <a:p>
            <a:pPr algn="r"/>
            <a:r>
              <a:rPr lang="ru-RU" dirty="0" smtClean="0"/>
              <a:t>                                                                                                             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1 младшая «А» группа «Улыбка»</a:t>
            </a:r>
          </a:p>
          <a:p>
            <a:pPr algn="r"/>
            <a:r>
              <a:rPr lang="ru-RU" dirty="0" smtClean="0"/>
              <a:t>                                                                                                      </a:t>
            </a:r>
            <a:r>
              <a:rPr lang="ru-RU" sz="2400" dirty="0" smtClean="0"/>
              <a:t>Воспитатель : </a:t>
            </a:r>
            <a:r>
              <a:rPr lang="ru-RU" sz="2400" dirty="0" err="1" smtClean="0"/>
              <a:t>Шнайдер</a:t>
            </a:r>
            <a:r>
              <a:rPr lang="ru-RU" sz="2400" dirty="0" smtClean="0"/>
              <a:t> Любовь Васильевна.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/>
              <a:t>Полезные ссылки: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Открытые </a:t>
            </a:r>
            <a:r>
              <a:rPr lang="ru-RU" sz="2400" dirty="0" err="1" smtClean="0"/>
              <a:t>интернет-источники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en-US" sz="2400" dirty="0" smtClean="0">
                <a:hlinkClick r:id="rId2"/>
              </a:rPr>
              <a:t>https://nsportal.ru/detskiy-sad/materialy-dlya-roditeley/2019/01/14/vospitanie-trudolyubiya-v-seme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https://infourok.ru/kartoteka-poteshek-i-stihov-dlya-detey-gruppi-rannego-vozrasta-3804147.html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firo.ranepa.ru/files/docs/do/navigator_obraz_programm/ot_rojdeniya_do_shkoly.pdf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СПАСИБО ЗА ВНИМАНИЕ!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696200" cy="62453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ЗНАЧИМОСТЬ ТРУДОВОГО ВОСПИТАНИЯ ДЕТЕЙ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ЛЕТ В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СЕМЬЕ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sz="8000" dirty="0"/>
          </a:p>
          <a:p>
            <a:pPr algn="ctr">
              <a:buNone/>
            </a:pPr>
            <a:endParaRPr lang="ru-RU" sz="8000" dirty="0" smtClean="0"/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ТРУДОВАЯ   ДЕЯТЕЛЬНОСТЬ СПОСОБСТВУЕТ  РАЗВИТИЮ  ВЫНОСЛИВОСТИ, ТЕРПЕНИЯ И СИЛЫ ВОЛИ.  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ПОДДЕРЖИВАТЬ ЖЕЛАНИЕ ПОМОГАТЬ ВЗРОСЛЫМ.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ТРУД    РАЗВИВАЕТ   ЧУВСТВО ДИСЦИПЛИНЫ.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ПООЩРЯТЬ ИНТЕРЕС ДЕТЕЙ К ДЕЯТЕЛЬНОСТИ ВЗРОСЛЫХ.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ПРИВЛЕКАТЬ ДЕТЕЙ К ВЫПОЛНЕНИЮ ПРОСТЕЙШИХ ТРУДОВЫХ ДЕЙСТВИЙ: СОВМЕСТНО  С ВЗРОСЛЫМ И ПОД ЕГО КОНТРОЛЕМ .   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РАСШИРЯТЬ КРУГ НАБЛЮДЕНИЙ ДЕТЕЙ ЗА ТРУДОМ ВЗРОСЛЫХ.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ВОСПИТЫВАТЬ ИНТЕРЕС К ТРУДОВЫМ ДЕЙСТВИЯМ ВЗРОСЛЫХ.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СОЗДАВАТЬ УСЛОВИЯ ДЛЯ ПРИОБЩЕНИЯ ДЕТЕЙ К ДОСТУПНОЙ ТРУДОВОЙ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ПРИУЧАТЬ ПОДДЕРЖИВАТЬ ПОРЯДОК  В ИГРОВОЙ КОМНАТЕ.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/>
              <a:t>ВОСПИТЫВАТЬ УВАЖИТЕЛЬНОЕ ОТНОШЕНИЕ К ТРУДУ ВЗРОСЛЫХ.</a:t>
            </a:r>
          </a:p>
          <a:p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229600" cy="6245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ВОСПИТАНИЯ 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САМОСТОЯТЕЛЬНОСТИ В СЕМЬЕ У ДЕТЕЙ 2-3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РАЗВИВАТЬ  САМОСТОЯТЕЛЬНОСТЬ  НАДО  УЖЕ  С 2-3  ЛЕТ, КОГДА РЕБЕНОК  НАЧИНАЕТ  ПОВТОРЯТЬ  ДЕЙСТВИЯ ВЗРОСЛЫХ.</a:t>
            </a:r>
          </a:p>
          <a:p>
            <a:endParaRPr lang="ru-RU" sz="3300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 РАЗВИВАТЬ  САМОСТОЯТЕЛЬНОСТЬ  В  СВОБОДНОЕ  ВРЕМЯ.</a:t>
            </a:r>
          </a:p>
          <a:p>
            <a:pPr>
              <a:buNone/>
            </a:pPr>
            <a:endParaRPr lang="ru-RU" sz="3300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ПРИВЛЕКАТЬ  РЕБЕНКА  К РАБОТЕ  ПО  ДОМУ.</a:t>
            </a:r>
          </a:p>
          <a:p>
            <a:endParaRPr lang="ru-RU" sz="3300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ПООЩРЯТЬ  СТРЕМЛЕНИЕ  К  САМОСТОЯТЕЛЬНОСТИ.</a:t>
            </a:r>
          </a:p>
          <a:p>
            <a:pPr>
              <a:buNone/>
            </a:pPr>
            <a:endParaRPr lang="ru-RU" sz="3300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ДАТЬ  ВОЗМОЖНОСТЬ  РЕБЕНКУ  ПОЧУВСТВОВАТЬ САМОСТОЯТЕЛЬНОСТЬ,</a:t>
            </a:r>
          </a:p>
          <a:p>
            <a:endParaRPr lang="ru-RU" sz="3300" dirty="0" smtClean="0"/>
          </a:p>
          <a:p>
            <a:pPr>
              <a:buFont typeface="Wingdings" pitchFamily="2" charset="2"/>
              <a:buChar char="v"/>
            </a:pPr>
            <a:r>
              <a:rPr lang="ru-RU" sz="3300" dirty="0" smtClean="0"/>
              <a:t>САМОСТОЯТЕЛЬНОСТЬ  ДЛЯ  РЕБЕНКА -  ЭТО НЕ ТОЛЬКО БЕСЦЕННЫЙ  ОПЫТ  САМОГО  ДЕЙСТВИЯ, НО И ПСИХОЛОГИЧЕСКАЯ   УВЕРЕННОСТЬ  В  СОБСТВЕННЫХ СИЛАХ.</a:t>
            </a:r>
          </a:p>
          <a:p>
            <a:pPr>
              <a:buNone/>
            </a:pPr>
            <a:r>
              <a:rPr lang="ru-RU" sz="3300" dirty="0" smtClean="0"/>
              <a:t>   </a:t>
            </a: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304800"/>
          <a:ext cx="8077200" cy="616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7924800" cy="616915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Совет№1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самостоятельно одеваться и раздеваться в определенном порядке при небольшой помощи взрослого</a:t>
            </a:r>
          </a:p>
          <a:p>
            <a:pPr algn="ctr">
              <a:buNone/>
            </a:pP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Documents\IMG-20211121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3792558" cy="4443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86400" y="1981200"/>
            <a:ext cx="2819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Вот колготки, посмотри</a:t>
            </a:r>
          </a:p>
          <a:p>
            <a:pPr algn="ctr"/>
            <a:r>
              <a:rPr lang="ru-RU" sz="2400" dirty="0" smtClean="0"/>
              <a:t>Они сшиты изнутри.</a:t>
            </a:r>
          </a:p>
          <a:p>
            <a:pPr algn="ctr"/>
            <a:r>
              <a:rPr lang="ru-RU" sz="2400" dirty="0" smtClean="0"/>
              <a:t>Ты, дружочек, не зевай</a:t>
            </a:r>
          </a:p>
          <a:p>
            <a:pPr algn="ctr"/>
            <a:r>
              <a:rPr lang="ru-RU" sz="2400" dirty="0" smtClean="0"/>
              <a:t>Налицо их надевай.</a:t>
            </a:r>
          </a:p>
          <a:p>
            <a:pPr algn="ctr"/>
            <a:r>
              <a:rPr lang="ru-RU" sz="2400" dirty="0" smtClean="0"/>
              <a:t>До коленки натяни,</a:t>
            </a:r>
          </a:p>
          <a:p>
            <a:pPr algn="ctr"/>
            <a:r>
              <a:rPr lang="ru-RU" sz="2400" dirty="0" smtClean="0"/>
              <a:t>И другой чулок возьми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Совет №2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и умения труда в природе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D:\Documents\IMG-20211121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3716358" cy="49520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53000" y="1447800"/>
            <a:ext cx="327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 нас в группе есть цветы</a:t>
            </a:r>
          </a:p>
          <a:p>
            <a:pPr algn="ctr"/>
            <a:r>
              <a:rPr lang="ru-RU" sz="2800" dirty="0" smtClean="0"/>
              <a:t>Посмотрите, вот они!</a:t>
            </a:r>
          </a:p>
          <a:p>
            <a:pPr algn="ctr"/>
            <a:r>
              <a:rPr lang="ru-RU" sz="2800" dirty="0" smtClean="0"/>
              <a:t>Будем мы ухаживать, </a:t>
            </a:r>
          </a:p>
          <a:p>
            <a:pPr algn="ctr"/>
            <a:r>
              <a:rPr lang="ru-RU" sz="2800" dirty="0" smtClean="0"/>
              <a:t>Будем поливать,</a:t>
            </a:r>
          </a:p>
          <a:p>
            <a:pPr algn="ctr"/>
            <a:r>
              <a:rPr lang="ru-RU" sz="2800" dirty="0" smtClean="0"/>
              <a:t>Будем за цветочками </a:t>
            </a:r>
          </a:p>
          <a:p>
            <a:pPr algn="ctr"/>
            <a:r>
              <a:rPr lang="ru-RU" sz="2800" dirty="0" smtClean="0"/>
              <a:t>Дружно наблюдать.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Совет №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самостоятельно пользоваться   салфеткой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32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Чтоб вытереть руки и рот</a:t>
            </a:r>
          </a:p>
          <a:p>
            <a:pPr>
              <a:buNone/>
            </a:pPr>
            <a:r>
              <a:rPr lang="ru-RU" dirty="0" smtClean="0"/>
              <a:t>Культурный ребенок </a:t>
            </a:r>
          </a:p>
          <a:p>
            <a:pPr>
              <a:buNone/>
            </a:pPr>
            <a:r>
              <a:rPr lang="ru-RU" dirty="0" smtClean="0"/>
              <a:t>салфетку берёт.</a:t>
            </a:r>
            <a:endParaRPr lang="ru-RU" dirty="0"/>
          </a:p>
        </p:txBody>
      </p:sp>
      <p:pic>
        <p:nvPicPr>
          <p:cNvPr id="4" name="Рисунок 3" descr="IMG-20211121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3775116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Совет№4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дружеские отношения в процессе труда, пусть ребёнок проявляет активность, старание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Ну теперь за дело дружно,</a:t>
            </a:r>
          </a:p>
          <a:p>
            <a:pPr>
              <a:buNone/>
            </a:pPr>
            <a:r>
              <a:rPr lang="ru-RU" sz="2000" dirty="0" smtClean="0"/>
              <a:t>Убирать  игрушки нужно.</a:t>
            </a:r>
          </a:p>
          <a:p>
            <a:pPr>
              <a:buNone/>
            </a:pPr>
            <a:r>
              <a:rPr lang="ru-RU" sz="2000" dirty="0" smtClean="0"/>
              <a:t>Убирать и не ломать,</a:t>
            </a:r>
          </a:p>
          <a:p>
            <a:pPr>
              <a:buNone/>
            </a:pPr>
            <a:r>
              <a:rPr lang="ru-RU" sz="2000" dirty="0" smtClean="0"/>
              <a:t>Завтра будем вновь играть.</a:t>
            </a:r>
          </a:p>
          <a:p>
            <a:pPr>
              <a:buNone/>
            </a:pPr>
            <a:r>
              <a:rPr lang="ru-RU" sz="2000" dirty="0" smtClean="0"/>
              <a:t>Кто любит трудиться – </a:t>
            </a:r>
          </a:p>
          <a:p>
            <a:pPr>
              <a:buNone/>
            </a:pPr>
            <a:r>
              <a:rPr lang="ru-RU" sz="2000" dirty="0" smtClean="0"/>
              <a:t>Тот работы не боится.</a:t>
            </a:r>
          </a:p>
          <a:p>
            <a:endParaRPr lang="ru-RU" dirty="0"/>
          </a:p>
        </p:txBody>
      </p:sp>
      <p:pic>
        <p:nvPicPr>
          <p:cNvPr id="5" name="Рисунок 4" descr="IMG-20211121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1989" y="1379974"/>
            <a:ext cx="4038600" cy="4644390"/>
          </a:xfrm>
          <a:prstGeom prst="rect">
            <a:avLst/>
          </a:prstGeom>
        </p:spPr>
      </p:pic>
      <p:pic>
        <p:nvPicPr>
          <p:cNvPr id="6" name="Рисунок 5" descr="IMG-20211121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702169"/>
            <a:ext cx="2590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pPr algn="ctr">
              <a:tabLst>
                <a:tab pos="722313" algn="l"/>
              </a:tabLst>
            </a:pPr>
            <a:r>
              <a:rPr lang="ru-RU" sz="2800" dirty="0" smtClean="0">
                <a:solidFill>
                  <a:srgbClr val="FFC000"/>
                </a:solidFill>
              </a:rPr>
              <a:t>Совет №5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у детей  культурно – гигиенические навыки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 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руки-пальчики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Смоют мыла и вода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Грязь без всякого труда.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Насухо полотенцем вытирайтесь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микробы, убирайтесь!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-20211121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3037"/>
            <a:ext cx="3733800" cy="4267200"/>
          </a:xfrm>
          <a:prstGeom prst="rect">
            <a:avLst/>
          </a:prstGeom>
        </p:spPr>
      </p:pic>
      <p:pic>
        <p:nvPicPr>
          <p:cNvPr id="8" name="Рисунок 7" descr="IMG-20211121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06637"/>
            <a:ext cx="2529280" cy="27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3231</TotalTime>
  <Words>400</Words>
  <Application>Microsoft Office PowerPoint</Application>
  <PresentationFormat>Экран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Совет№4  Формируйте дружеские отношения в процессе труда, пусть ребёнок проявляет активность, старание </vt:lpstr>
      <vt:lpstr>Совет №5 Воспитывайте у детей  культурно – гигиенические навыки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DVG</cp:lastModifiedBy>
  <cp:revision>106</cp:revision>
  <dcterms:created xsi:type="dcterms:W3CDTF">2021-11-21T12:07:13Z</dcterms:created>
  <dcterms:modified xsi:type="dcterms:W3CDTF">2021-11-25T15:06:20Z</dcterms:modified>
</cp:coreProperties>
</file>