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6" r:id="rId1"/>
  </p:sldMasterIdLst>
  <p:sldIdLst>
    <p:sldId id="259" r:id="rId2"/>
    <p:sldId id="269" r:id="rId3"/>
    <p:sldId id="266" r:id="rId4"/>
    <p:sldId id="286" r:id="rId5"/>
    <p:sldId id="287" r:id="rId6"/>
    <p:sldId id="288" r:id="rId7"/>
    <p:sldId id="290" r:id="rId8"/>
    <p:sldId id="289" r:id="rId9"/>
    <p:sldId id="291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>
      <p:cViewPr>
        <p:scale>
          <a:sx n="125" d="100"/>
          <a:sy n="125" d="100"/>
        </p:scale>
        <p:origin x="-120" y="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193A-39C0-431F-A34F-BCA4B36C4396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09A3-869E-4F96-A033-525E83555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17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193A-39C0-431F-A34F-BCA4B36C4396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09A3-869E-4F96-A033-525E83555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81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193A-39C0-431F-A34F-BCA4B36C4396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09A3-869E-4F96-A033-525E83555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013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193A-39C0-431F-A34F-BCA4B36C4396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09A3-869E-4F96-A033-525E83555AC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3080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193A-39C0-431F-A34F-BCA4B36C4396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09A3-869E-4F96-A033-525E83555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1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193A-39C0-431F-A34F-BCA4B36C4396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09A3-869E-4F96-A033-525E83555AC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2753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193A-39C0-431F-A34F-BCA4B36C4396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09A3-869E-4F96-A033-525E83555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49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193A-39C0-431F-A34F-BCA4B36C4396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09A3-869E-4F96-A033-525E83555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00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193A-39C0-431F-A34F-BCA4B36C4396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09A3-869E-4F96-A033-525E83555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6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193A-39C0-431F-A34F-BCA4B36C4396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09A3-869E-4F96-A033-525E83555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6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193A-39C0-431F-A34F-BCA4B36C4396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09A3-869E-4F96-A033-525E83555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1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193A-39C0-431F-A34F-BCA4B36C4396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09A3-869E-4F96-A033-525E83555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2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193A-39C0-431F-A34F-BCA4B36C4396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09A3-869E-4F96-A033-525E83555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0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193A-39C0-431F-A34F-BCA4B36C4396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09A3-869E-4F96-A033-525E83555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2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193A-39C0-431F-A34F-BCA4B36C4396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09A3-869E-4F96-A033-525E83555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31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193A-39C0-431F-A34F-BCA4B36C4396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09A3-869E-4F96-A033-525E83555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7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193A-39C0-431F-A34F-BCA4B36C4396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09A3-869E-4F96-A033-525E83555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6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4B193A-39C0-431F-A34F-BCA4B36C4396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6FF09A3-869E-4F96-A033-525E83555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93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  <p:sldLayoutId id="2147484448" r:id="rId12"/>
    <p:sldLayoutId id="2147484449" r:id="rId13"/>
    <p:sldLayoutId id="2147484450" r:id="rId14"/>
    <p:sldLayoutId id="2147484451" r:id="rId15"/>
    <p:sldLayoutId id="2147484452" r:id="rId16"/>
    <p:sldLayoutId id="21474844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ro.ranepa.ru/files/docs/do/navigator_obraz_programm/ot_rojdeniya_do_shkoly.pdf" TargetMode="External"/><Relationship Id="rId2" Type="http://schemas.openxmlformats.org/officeDocument/2006/relationships/hyperlink" Target="https://moymalysh43.ru/pomoshch/trudovoe-vospitanie-doshkolnikov-v-seme-2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736" y="1916832"/>
            <a:ext cx="9145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трудолюбия и самостоятельности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в семье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7944" y="4455695"/>
            <a:ext cx="4896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Олейник Вероника Владимировна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Федотова Татьяна Александровна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7956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Шербакульского муниципального района Омской области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«Солнышко»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6309320"/>
            <a:ext cx="9138280" cy="4532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-6736" y="3701665"/>
            <a:ext cx="9145016" cy="6465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«Лучики»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2"/>
            <a:ext cx="87897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https://moymalysh43.ru/pomoshch/trudovoe-vospitanie-doshkolnikov-v-seme-2.html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https://firo.ranepa.ru/files/docs/do/navigator_obraz_programm/ot_rojdeniya_do_shkoly.pdf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https://podrastu.ru/vozrast/razvitie-detskoi-samostojatelnosti.html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2997200"/>
            <a:ext cx="9144000" cy="1439863"/>
          </a:xfrm>
        </p:spPr>
        <p:txBody>
          <a:bodyPr>
            <a:normAutofit/>
          </a:bodyPr>
          <a:lstStyle/>
          <a:p>
            <a:r>
              <a:rPr lang="ru-RU" dirty="0">
                <a:hlinkClick r:id="rId3"/>
              </a:rPr>
              <a:t/>
            </a:r>
            <a:br>
              <a:rPr lang="ru-RU" dirty="0">
                <a:hlinkClick r:id="rId3"/>
              </a:rPr>
            </a:br>
            <a:endParaRPr lang="ru-RU" dirty="0" smtClean="0">
              <a:hlinkClick r:id="rId3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914464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6409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развития трудового воспитания</a:t>
            </a:r>
          </a:p>
          <a:p>
            <a:pPr algn="ctr"/>
            <a:endPara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должно осуществляться в отрыве от семейного воспитания. В семье  имеются благоприятные условия для формирования у детей трудолюбия.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детей в семье не обязует возлагать на плечи малыша уборку всей квартиры, но попросить его обтереть пыль с полок вполне возможно.  Любому ребенку интересно поработать пылесосом. Много он, конечно, не наработает, а вот кое –какие навыки получит.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вместе с родителями доставляет ребенку радость. Участие в хозяйственно – бытовом труде позволяет ребенку реально ощутить причастность к заботам семьи, почувствовать себя членом семейного коллектива.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организовывать труд детей родителям таким образом, чтобы дети могли не только наблюдать его, но и участвовать в нем.</a:t>
            </a:r>
          </a:p>
        </p:txBody>
      </p:sp>
    </p:spTree>
    <p:extLst>
      <p:ext uri="{BB962C8B-B14F-4D97-AF65-F5344CB8AC3E}">
        <p14:creationId xmlns:p14="http://schemas.microsoft.com/office/powerpoint/2010/main" val="2227889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87135"/>
            <a:ext cx="820891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ценное и очень нужное качество. Воспитывать его необходимо с раннего детства. Дети очень активны и часто стремятся выполнять действия самостоятельности . И нам, взрослым, важно поддерживать детей в этом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формирования самостоятельности: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Хвалите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endParaRPr lang="ru-RU" sz="2400" b="1" dirty="0">
              <a:ln w="3175" cmpd="sng">
                <a:noFill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ругайте детей за попытки сделать что – то самостоятельно.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 ребенка.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пытайтесь облегчить жизнь ребенку, чересчур помогая ему.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Спрашивайте мнение у вашего ребенка, как у взрослого члена семьи.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Привлекайте ребенка к работе по дому.</a:t>
            </a:r>
          </a:p>
          <a:p>
            <a:pPr algn="just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360039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28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Значимость развития самостоятельности ребенка в семье</a:t>
            </a:r>
            <a:endParaRPr lang="ru-RU" sz="2800" b="1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12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3711" y="188640"/>
            <a:ext cx="8316416" cy="1333128"/>
          </a:xfrm>
        </p:spPr>
        <p:txBody>
          <a:bodyPr>
            <a:noAutofit/>
          </a:bodyPr>
          <a:lstStyle/>
          <a:p>
            <a:pPr algn="ctr"/>
            <a:r>
              <a:rPr lang="ru-RU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Советы по воспитанию трудолюбия и самостоятельности у дошкольников в семье.</a:t>
            </a:r>
            <a:endParaRPr lang="ru-RU" b="1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-5071" y="1521768"/>
            <a:ext cx="9144000" cy="16561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№1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умение ребенка правильно пользоваться столовыми приборами.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284984"/>
            <a:ext cx="4608512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4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6064"/>
            <a:ext cx="8640959" cy="1124681"/>
          </a:xfrm>
        </p:spPr>
        <p:txBody>
          <a:bodyPr>
            <a:noAutofit/>
          </a:bodyPr>
          <a:lstStyle/>
          <a:p>
            <a:pPr algn="just"/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умение самостоятельно одеваться и раздеваться, складывать в шкаф одежду, ставить на место обувь, сушить при необходимости мокрые вещи.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0"/>
            <a:ext cx="7740351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№2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33" y="2287300"/>
            <a:ext cx="3024336" cy="3993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281248"/>
            <a:ext cx="3312368" cy="399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73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9607"/>
            <a:ext cx="9144000" cy="9163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ребенка поддерживать порядок в группе.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89082"/>
            <a:ext cx="9144000" cy="8604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№3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474023"/>
            <a:ext cx="3528392" cy="47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27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314774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	умение 	помогать сервировать стол, приводить его в порядок после еды.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261255"/>
            <a:ext cx="9144000" cy="8604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№4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079478"/>
            <a:ext cx="3384376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56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5" y="476672"/>
            <a:ext cx="8712968" cy="93610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умение ухаживать за комнатными растениями: поливать, рыхлить почву, протирать листья.</a:t>
            </a:r>
            <a:endParaRPr lang="ru-RU" sz="27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-315416"/>
            <a:ext cx="9144000" cy="8604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</a:t>
            </a:r>
            <a:r>
              <a:rPr lang="ru-RU" sz="2800" b="1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642" y="1772816"/>
            <a:ext cx="3482715" cy="464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66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50" y="116632"/>
            <a:ext cx="8748464" cy="2736304"/>
          </a:xfrm>
        </p:spPr>
        <p:txBody>
          <a:bodyPr>
            <a:noAutofit/>
          </a:bodyPr>
          <a:lstStyle/>
          <a:p>
            <a:pPr algn="ctr"/>
            <a:r>
              <a:rPr lang="ru-RU" sz="24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 самого раннего возраста учить детей трудиться, уважать труд людей, всё что создано усилиями человека.</a:t>
            </a:r>
            <a:r>
              <a:rPr lang="ru-RU" sz="24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ты поймал рыбу для ребёнка – ты накормил его один раз, если ты научил его ловить рыбу – ты накормил его на всю жизнь»: </a:t>
            </a:r>
            <a:r>
              <a:rPr lang="ru-RU" sz="24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восточная мудрость. </a:t>
            </a:r>
            <a:endParaRPr lang="ru-RU" sz="2400" b="1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2792855"/>
            <a:ext cx="8352928" cy="3240360"/>
          </a:xfrm>
        </p:spPr>
        <p:txBody>
          <a:bodyPr>
            <a:normAutofit fontScale="25000" lnSpcReduction="20000"/>
          </a:bodyPr>
          <a:lstStyle/>
          <a:p>
            <a:pPr marL="273050" indent="-273050" algn="just">
              <a:buClrTx/>
              <a:buFont typeface="Arial" panose="020B0604020202020204" pitchFamily="34" charset="0"/>
              <a:buChar char="•"/>
            </a:pPr>
            <a:r>
              <a:rPr lang="ru-RU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 доводить начатую работу до конца, не торопите и не подгоняйте ребенка, умейте ждать, пока он сам завершит свою работу.</a:t>
            </a:r>
          </a:p>
          <a:p>
            <a:pPr marL="273050" indent="-273050" algn="just">
              <a:buClrTx/>
              <a:buFont typeface="Arial" panose="020B0604020202020204" pitchFamily="34" charset="0"/>
              <a:buChar char="•"/>
            </a:pPr>
            <a:r>
              <a:rPr lang="ru-RU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 с трудовым воспитанием необходимо воспитывать уважение к труду взрослых, к бережному отношению его результатам. Слова нотации, как известно, для ребенка малоубедительны. Он должен видеть пример взрослых.</a:t>
            </a:r>
          </a:p>
          <a:p>
            <a:pPr marL="273050" indent="-273050" algn="just">
              <a:buClrTx/>
              <a:buFont typeface="Arial" panose="020B0604020202020204" pitchFamily="34" charset="0"/>
              <a:buChar char="•"/>
            </a:pPr>
            <a:r>
              <a:rPr lang="ru-RU" sz="9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систематическое выполнение трудовых обязанностей будет способствовать воспитанию трудолюбия.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023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393</TotalTime>
  <Words>407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2021г.</vt:lpstr>
      <vt:lpstr>Презентация PowerPoint</vt:lpstr>
      <vt:lpstr>Значимость развития самостоятельности ребенка в семье</vt:lpstr>
      <vt:lpstr>Советы по воспитанию трудолюбия и самостоятельности у дошкольников в семье.</vt:lpstr>
      <vt:lpstr>Закреплять умение самостоятельно одеваться и раздеваться, складывать в шкаф одежду, ставить на место обувь, сушить при необходимости мокрые вещи.</vt:lpstr>
      <vt:lpstr> Учить ребенка поддерживать порядок в группе. </vt:lpstr>
      <vt:lpstr>Совершенствовать умение  помогать сервировать стол, приводить его в порядок после еды. </vt:lpstr>
      <vt:lpstr> Совершенствовать умение ухаживать за комнатными растениями: поливать, рыхлить почву, протирать листья.</vt:lpstr>
      <vt:lpstr>Необходимо с самого раннего возраста учить детей трудиться, уважать труд людей, всё что создано усилиями человека. «Если ты поймал рыбу для ребёнка – ты накормил его один раз, если ты научил его ловить рыбу – ты накормил его на всю жизнь»: - восточная мудрость.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Аличка</dc:creator>
  <cp:lastModifiedBy>DVG</cp:lastModifiedBy>
  <cp:revision>49</cp:revision>
  <dcterms:created xsi:type="dcterms:W3CDTF">2019-03-17T16:35:08Z</dcterms:created>
  <dcterms:modified xsi:type="dcterms:W3CDTF">2021-11-25T15:02:11Z</dcterms:modified>
</cp:coreProperties>
</file>