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9" r:id="rId4"/>
    <p:sldId id="258" r:id="rId5"/>
    <p:sldId id="260" r:id="rId6"/>
    <p:sldId id="265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ADEAFD"/>
    <a:srgbClr val="4BD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med">
    <p:wheel spokes="8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med">
    <p:wheel spokes="8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8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3BEB241-DFF3-43C7-8D1F-54C20FA5589E}" type="datetimeFigureOut">
              <a:rPr lang="ru-RU" smtClean="0"/>
              <a:pPr/>
              <a:t>13.08.2015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24A447D8-D752-47F8-9858-7238972754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spd="med">
    <p:wheel spokes="8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doudsv6@mail.ru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2615.maam.ru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ehmblema_solnyshko_det_s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0"/>
            <a:ext cx="3131840" cy="31683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16832"/>
            <a:ext cx="7406640" cy="1472184"/>
          </a:xfr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l"/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>Муниципальное дошкольное </a:t>
            </a:r>
            <a:b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/>
            </a:r>
            <a:b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>образовательное учреждение </a:t>
            </a:r>
            <a:b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/>
            </a:r>
            <a:b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>«Детский сад № 6 «Солнышко»</a:t>
            </a:r>
            <a:b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> </a:t>
            </a:r>
            <a:b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</a:br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>г. Новоузенска Саратовской области»</a:t>
            </a:r>
            <a:endParaRPr lang="ru-RU" sz="2800" i="1" dirty="0">
              <a:solidFill>
                <a:schemeClr val="accent3"/>
              </a:solidFill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861048"/>
            <a:ext cx="7776864" cy="108012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ru-RU" sz="2400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                            </a:t>
            </a:r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>Основная общеобразовательная </a:t>
            </a:r>
          </a:p>
          <a:p>
            <a:pPr algn="l">
              <a:lnSpc>
                <a:spcPct val="150000"/>
              </a:lnSpc>
            </a:pPr>
            <a:r>
              <a:rPr lang="ru-RU" sz="2800" i="1" dirty="0" smtClean="0">
                <a:solidFill>
                  <a:schemeClr val="accent3"/>
                </a:solidFill>
                <a:latin typeface="Monotype Corsiva" pitchFamily="66" charset="0"/>
              </a:rPr>
              <a:t>                        программа на 2015 – 2016 учебный год.</a:t>
            </a:r>
          </a:p>
          <a:p>
            <a:pPr algn="ctr"/>
            <a:endParaRPr lang="ru-RU" sz="2400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2400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опия IMG_20150515_1512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476672"/>
            <a:ext cx="3816424" cy="5326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51520" y="404664"/>
            <a:ext cx="7776864" cy="48628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rgbClr val="FFFF00"/>
                </a:solidFill>
                <a:latin typeface="Monotype Corsiva" pitchFamily="66" charset="0"/>
              </a:rPr>
              <a:t>Визитная карточка.</a:t>
            </a:r>
            <a:endParaRPr lang="en-US" sz="3200" i="1" dirty="0" smtClean="0">
              <a:solidFill>
                <a:srgbClr val="FFFF00"/>
              </a:solidFill>
              <a:latin typeface="Monotype Corsiva" pitchFamily="66" charset="0"/>
            </a:endParaRPr>
          </a:p>
          <a:p>
            <a:r>
              <a:rPr lang="ru-RU" sz="2000" dirty="0" smtClean="0">
                <a:latin typeface="Monotype Corsiva" pitchFamily="66" charset="0"/>
              </a:rPr>
              <a:t>Муниципальное дошкольное </a:t>
            </a:r>
          </a:p>
          <a:p>
            <a:r>
              <a:rPr lang="ru-RU" sz="2000" dirty="0" smtClean="0">
                <a:latin typeface="Monotype Corsiva" pitchFamily="66" charset="0"/>
              </a:rPr>
              <a:t>образовательное учреждение </a:t>
            </a:r>
          </a:p>
          <a:p>
            <a:r>
              <a:rPr lang="ru-RU" sz="2000" dirty="0" smtClean="0">
                <a:latin typeface="Monotype Corsiva" pitchFamily="66" charset="0"/>
              </a:rPr>
              <a:t>«Детский сад № 6 «Солнышко»</a:t>
            </a:r>
          </a:p>
          <a:p>
            <a:r>
              <a:rPr lang="ru-RU" sz="2000" dirty="0" smtClean="0">
                <a:latin typeface="Monotype Corsiva" pitchFamily="66" charset="0"/>
              </a:rPr>
              <a:t> г. Новоузенска Саратовской области»</a:t>
            </a:r>
          </a:p>
          <a:p>
            <a:r>
              <a:rPr lang="ru-RU" sz="2000" dirty="0" smtClean="0">
                <a:latin typeface="Monotype Corsiva" pitchFamily="66" charset="0"/>
              </a:rPr>
              <a:t>Был основан 01.08.1975 года.</a:t>
            </a:r>
          </a:p>
          <a:p>
            <a:r>
              <a:rPr lang="ru-RU" sz="2000" dirty="0" smtClean="0">
                <a:latin typeface="Monotype Corsiva" pitchFamily="66" charset="0"/>
              </a:rPr>
              <a:t>Учредитель: Администрация </a:t>
            </a:r>
            <a:r>
              <a:rPr lang="ru-RU" sz="2000" dirty="0" err="1" smtClean="0">
                <a:latin typeface="Monotype Corsiva" pitchFamily="66" charset="0"/>
              </a:rPr>
              <a:t>Новоузенского</a:t>
            </a:r>
            <a:endParaRPr lang="ru-RU" sz="2000" dirty="0" smtClean="0">
              <a:latin typeface="Monotype Corsiva" pitchFamily="66" charset="0"/>
            </a:endParaRPr>
          </a:p>
          <a:p>
            <a:r>
              <a:rPr lang="ru-RU" sz="2000" dirty="0" smtClean="0">
                <a:latin typeface="Monotype Corsiva" pitchFamily="66" charset="0"/>
              </a:rPr>
              <a:t> муниципального района Саратовской области.</a:t>
            </a:r>
          </a:p>
          <a:p>
            <a:r>
              <a:rPr lang="ru-RU" sz="2000" dirty="0" smtClean="0">
                <a:latin typeface="Monotype Corsiva" pitchFamily="66" charset="0"/>
              </a:rPr>
              <a:t>Место нахождения Учреждения: 413362 </a:t>
            </a:r>
            <a:br>
              <a:rPr lang="ru-RU" sz="2000" dirty="0" smtClean="0">
                <a:latin typeface="Monotype Corsiva" pitchFamily="66" charset="0"/>
              </a:rPr>
            </a:br>
            <a:r>
              <a:rPr lang="ru-RU" sz="2000" dirty="0" smtClean="0">
                <a:latin typeface="Monotype Corsiva" pitchFamily="66" charset="0"/>
              </a:rPr>
              <a:t>Саратовская область, город Новоузенск, </a:t>
            </a:r>
            <a:br>
              <a:rPr lang="ru-RU" sz="2000" dirty="0" smtClean="0">
                <a:latin typeface="Monotype Corsiva" pitchFamily="66" charset="0"/>
              </a:rPr>
            </a:br>
            <a:r>
              <a:rPr lang="ru-RU" sz="2000" dirty="0" smtClean="0">
                <a:latin typeface="Monotype Corsiva" pitchFamily="66" charset="0"/>
              </a:rPr>
              <a:t>Микрорайон № 1, дом №15.</a:t>
            </a:r>
          </a:p>
          <a:p>
            <a:r>
              <a:rPr lang="ru-RU" sz="2000" dirty="0" smtClean="0">
                <a:latin typeface="Monotype Corsiva" pitchFamily="66" charset="0"/>
              </a:rPr>
              <a:t>Адрес электронной почты:</a:t>
            </a:r>
            <a:r>
              <a:rPr lang="en-US" sz="2000" dirty="0" smtClean="0">
                <a:latin typeface="Monotype Corsiva" pitchFamily="66" charset="0"/>
                <a:hlinkClick r:id="rId3"/>
              </a:rPr>
              <a:t>mdoudsv6@mail.ru</a:t>
            </a:r>
            <a:endParaRPr lang="en-US" sz="2000" dirty="0" smtClean="0">
              <a:latin typeface="Monotype Corsiva" pitchFamily="66" charset="0"/>
            </a:endParaRPr>
          </a:p>
          <a:p>
            <a:r>
              <a:rPr lang="ru-RU" sz="2000" dirty="0" smtClean="0">
                <a:latin typeface="Monotype Corsiva" pitchFamily="66" charset="0"/>
              </a:rPr>
              <a:t>Адрес официального сайта :</a:t>
            </a:r>
            <a:r>
              <a:rPr lang="en-US" sz="2000" dirty="0">
                <a:latin typeface="Monotype Corsiva" pitchFamily="66" charset="0"/>
                <a:hlinkClick r:id="rId4"/>
              </a:rPr>
              <a:t>2615.maam.ru</a:t>
            </a:r>
            <a:endParaRPr lang="ru-RU" sz="2000" dirty="0">
              <a:latin typeface="Monotype Corsiva" pitchFamily="66" charset="0"/>
              <a:hlinkClick r:id="rId3"/>
            </a:endParaRPr>
          </a:p>
          <a:p>
            <a:r>
              <a:rPr lang="ru-RU" sz="2000" dirty="0" smtClean="0">
                <a:latin typeface="Monotype Corsiva" pitchFamily="66" charset="0"/>
              </a:rPr>
              <a:t>Заведующая: Доценко Надежда Ивановна</a:t>
            </a:r>
          </a:p>
          <a:p>
            <a:endParaRPr lang="ru-RU" dirty="0" smtClean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04664"/>
            <a:ext cx="756084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400" dirty="0" smtClean="0">
                <a:latin typeface="Monotype Corsiva" pitchFamily="66" charset="0"/>
              </a:rPr>
              <a:t>Лицензия на право ведения образовательной деятельности </a:t>
            </a:r>
          </a:p>
          <a:p>
            <a:pPr lvl="0" algn="ctr"/>
            <a:endParaRPr lang="ru-RU" sz="2000" dirty="0" smtClean="0">
              <a:latin typeface="Monotype Corsiva" pitchFamily="66" charset="0"/>
            </a:endParaRPr>
          </a:p>
          <a:p>
            <a:pPr lvl="0">
              <a:lnSpc>
                <a:spcPct val="150000"/>
              </a:lnSpc>
            </a:pPr>
            <a:r>
              <a:rPr lang="ru-RU" sz="2000" dirty="0" smtClean="0">
                <a:latin typeface="Monotype Corsiva" pitchFamily="66" charset="0"/>
              </a:rPr>
              <a:t>Регистрационный № 333 от 13 июня 2012 года.</a:t>
            </a:r>
          </a:p>
          <a:p>
            <a:pPr lvl="0">
              <a:lnSpc>
                <a:spcPct val="150000"/>
              </a:lnSpc>
            </a:pPr>
            <a:r>
              <a:rPr lang="ru-RU" sz="2000" dirty="0" smtClean="0">
                <a:latin typeface="Monotype Corsiva" pitchFamily="66" charset="0"/>
              </a:rPr>
              <a:t>Выдана Министерством образования  Саратовской области на право ведения образовательной деятельности</a:t>
            </a:r>
          </a:p>
          <a:p>
            <a:pPr lvl="0">
              <a:lnSpc>
                <a:spcPct val="150000"/>
              </a:lnSpc>
            </a:pPr>
            <a:r>
              <a:rPr lang="ru-RU" sz="2000" dirty="0" smtClean="0">
                <a:latin typeface="Monotype Corsiva" pitchFamily="66" charset="0"/>
              </a:rPr>
              <a:t>Срок действия: бессрочно </a:t>
            </a:r>
          </a:p>
          <a:p>
            <a:pPr lvl="0">
              <a:lnSpc>
                <a:spcPct val="150000"/>
              </a:lnSpc>
            </a:pPr>
            <a:r>
              <a:rPr lang="ru-RU" sz="2000" dirty="0" smtClean="0">
                <a:latin typeface="Monotype Corsiva" pitchFamily="66" charset="0"/>
              </a:rPr>
              <a:t>Серия РО № 040305</a:t>
            </a:r>
          </a:p>
          <a:p>
            <a:pPr lvl="0"/>
            <a:r>
              <a:rPr lang="ru-RU" dirty="0" smtClean="0"/>
              <a:t> </a:t>
            </a:r>
          </a:p>
        </p:txBody>
      </p:sp>
      <p:pic>
        <p:nvPicPr>
          <p:cNvPr id="3" name="Рисунок 2" descr="63d3635b5eb238a0b596f62ad0d411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2420888"/>
            <a:ext cx="5449870" cy="4091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332656"/>
            <a:ext cx="777686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Режим работы и график работы:   10,5 часов, пятидневная рабочая неделя,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 7.30 – 18.00 часов, выходные - суббота, воскресенье.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Контактные телефоны: 8 (84562) -2-80-45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Численность воспитанников: </a:t>
            </a:r>
            <a:r>
              <a:rPr lang="ru-RU" sz="200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110 детей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Количество сотрудников: 36 человек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Уровень образования: дошкольное образование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Форма образования: очная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Продолжительность обучения и возраст воспитанников:                                     </a:t>
            </a:r>
            <a:endParaRPr lang="en-US" sz="2000" dirty="0" smtClean="0">
              <a:latin typeface="Monotype Corsiva" pitchFamily="66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срок обучения – 5 лет, дети в возрасте с 1 года до 7 лет.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u="sng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6 групп: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1. 1- </a:t>
            </a:r>
            <a:r>
              <a:rPr lang="ru-RU" sz="2000" dirty="0" err="1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ая</a:t>
            </a: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младшая «А» группа - с 1 до 2 лет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2. 1- </a:t>
            </a:r>
            <a:r>
              <a:rPr lang="ru-RU" sz="2000" dirty="0" err="1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ая</a:t>
            </a: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младшая «Б» группа - с 2  до 3 лет 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3. 2 – </a:t>
            </a:r>
            <a:r>
              <a:rPr lang="ru-RU" sz="2000" dirty="0" err="1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ая</a:t>
            </a: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 младшая группа - с 3 до 4 лет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4.  Средняя группа - с 4 до 5 лет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5. Старшая группа  - с 5 до 6 лет</a:t>
            </a:r>
            <a:endParaRPr lang="ru-RU" sz="2000" dirty="0" smtClean="0">
              <a:latin typeface="Monotype Corsiva" pitchFamily="66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6. Подготовительная группа - с 6 до 7 лет</a:t>
            </a:r>
            <a:endParaRPr lang="ru-RU" sz="2000" dirty="0" smtClean="0">
              <a:latin typeface="Monotype Corsiva" pitchFamily="66" charset="0"/>
            </a:endParaRPr>
          </a:p>
        </p:txBody>
      </p:sp>
      <p:pic>
        <p:nvPicPr>
          <p:cNvPr id="4" name="Рисунок 3" descr="IMG_679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140968"/>
            <a:ext cx="4248472" cy="34427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7544" y="332656"/>
            <a:ext cx="8136904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Нормативно – правовые основы разработки ООП ДО</a:t>
            </a:r>
            <a:br>
              <a:rPr lang="ru-RU" sz="24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</a:br>
            <a:endParaRPr lang="ru-RU" sz="24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  <a:p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1. Приказ </a:t>
            </a:r>
            <a:r>
              <a:rPr lang="ru-RU" sz="20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Минобрнауки</a:t>
            </a:r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России № 1155 от 17 октября 2013 г.  «Об утверждении федерального государственного образовательного стандарта дошкольного образования»;</a:t>
            </a:r>
          </a:p>
          <a:p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2. Федеральный Закон «Об образовании в РФ» от 29 декабря 2012 г. № 273; </a:t>
            </a:r>
            <a:endParaRPr lang="ru-RU" sz="2000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  <a:sym typeface="Symbol"/>
            </a:endParaRPr>
          </a:p>
          <a:p>
            <a:pPr lvl="0"/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3. Приказ </a:t>
            </a:r>
            <a:r>
              <a:rPr lang="ru-RU" sz="20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Минобрнауки</a:t>
            </a:r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РФ «Об утверждении порядка организации и осуществления образовательной деятельности по основным общеобразовательным программам - образовательным программам дошкольного образования» от 30 августа 2013 г. № 1014;</a:t>
            </a:r>
          </a:p>
          <a:p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4. Санитарно-эпидемиологические требования к устройству, содержанию и организации режима работы в дошкольных организациях </a:t>
            </a:r>
            <a:r>
              <a:rPr lang="ru-RU" sz="2000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СанПиН</a:t>
            </a:r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 2.4.1.3049-13;</a:t>
            </a:r>
          </a:p>
          <a:p>
            <a:r>
              <a:rPr lang="ru-RU" sz="200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5. Устав МДОУ.</a:t>
            </a:r>
            <a:endParaRPr lang="ru-RU" sz="2000" dirty="0">
              <a:latin typeface="Monotype Corsiva" pitchFamily="66" charset="0"/>
            </a:endParaRPr>
          </a:p>
        </p:txBody>
      </p:sp>
      <p:pic>
        <p:nvPicPr>
          <p:cNvPr id="5" name="Рисунок 4" descr="за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4221088"/>
            <a:ext cx="3508434" cy="26369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0957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Программа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effectLst/>
                <a:latin typeface="Monotype Corsiva" pitchFamily="66" charset="0"/>
                <a:ea typeface="Calibri" pitchFamily="34" charset="0"/>
                <a:cs typeface="Times New Roman" pitchFamily="18" charset="0"/>
              </a:rPr>
              <a:t> направлена на:</a:t>
            </a:r>
            <a:endParaRPr lang="ru-RU" sz="2000" dirty="0">
              <a:effectLst/>
              <a:latin typeface="Monotype Corsiva" pitchFamily="66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2000" dirty="0">
                <a:latin typeface="Monotype Corsiva" pitchFamily="66" charset="0"/>
              </a:rPr>
              <a:t>*создание условий развития ребенка, открывающих возможности для его позитивной социализации, его личностного развития, развития инициативы и творческих способностей на основе сотрудничества со взрослыми и сверстниками и соответствующим  возрасту видам деятельности;</a:t>
            </a:r>
          </a:p>
          <a:p>
            <a:r>
              <a:rPr lang="ru-RU" sz="2000" dirty="0">
                <a:latin typeface="Monotype Corsiva" pitchFamily="66" charset="0"/>
              </a:rPr>
              <a:t>*на создание развивающей образовательной среды, которая представляет собой систему условий социализации и индивидуализации детей.</a:t>
            </a:r>
          </a:p>
        </p:txBody>
      </p:sp>
      <p:pic>
        <p:nvPicPr>
          <p:cNvPr id="8" name="Рисунок 7" descr="IMG_68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492896"/>
            <a:ext cx="2555776" cy="1703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IMG_685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4293096"/>
            <a:ext cx="262778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68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4797152"/>
            <a:ext cx="2659224" cy="1772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68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2852936"/>
            <a:ext cx="2627784" cy="17518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687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0152" y="2348880"/>
            <a:ext cx="2520280" cy="1680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G_684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2160" y="4293096"/>
            <a:ext cx="2627784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1520" y="332656"/>
            <a:ext cx="83529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u="sng" dirty="0" smtClean="0">
                <a:latin typeface="Monotype Corsiva" pitchFamily="66" charset="0"/>
              </a:rPr>
              <a:t>Цель и задачи реализации  Программы:</a:t>
            </a:r>
            <a:endParaRPr lang="ru-RU" sz="2000" dirty="0">
              <a:latin typeface="Monotype Corsiva" pitchFamily="66" charset="0"/>
            </a:endParaRPr>
          </a:p>
          <a:p>
            <a:r>
              <a:rPr lang="ru-RU" sz="2000" dirty="0" smtClean="0">
                <a:latin typeface="Monotype Corsiva" pitchFamily="66" charset="0"/>
              </a:rPr>
              <a:t/>
            </a:r>
            <a:br>
              <a:rPr lang="ru-RU" sz="2000" dirty="0" smtClean="0">
                <a:latin typeface="Monotype Corsiva" pitchFamily="66" charset="0"/>
              </a:rPr>
            </a:br>
            <a:r>
              <a:rPr lang="ru-RU" sz="2000" b="1" dirty="0" smtClean="0">
                <a:latin typeface="Monotype Corsiva" pitchFamily="66" charset="0"/>
              </a:rPr>
              <a:t> Цель:</a:t>
            </a:r>
            <a:r>
              <a:rPr lang="ru-RU" sz="2000" dirty="0" smtClean="0">
                <a:latin typeface="Monotype Corsiva" pitchFamily="66" charset="0"/>
              </a:rPr>
              <a:t> психолого-педагогическая поддержка позитивной социализации и индивидуализации, развития личности детей дошкольного возраста.</a:t>
            </a: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b="1" dirty="0" smtClean="0">
                <a:latin typeface="Monotype Corsiva" pitchFamily="66" charset="0"/>
              </a:rPr>
              <a:t>Задачи: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*охрана и укрепление физического и психического здоровья детей, в том числе их эмоционального благополучия;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*обеспечение равных возможностей для полноценного развития каждого ребенка в период дошкольного детства независимо от места проживания, пола, нации, языка. Социального статуса, психофизических и других особенностей (в том числе ограниченных возможностей здоровья);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*обеспечение преемственности целей, задач и содержания образования, реализуемых в рамках образовательных программ различных уровней (преемственность основных образовательных программ дошкольного и начального  общего образования);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*создание благоприятных условий развития детей в рамках в соответствии с их возрастными и индивидуальными особенностями и склонностями, развитие способностей и творческого потенциала каждого ребенка как субъекта отношений с самим собой, другими детьми, взрослыми и миром;</a:t>
            </a:r>
            <a:endParaRPr lang="ru-RU" dirty="0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1520" y="332656"/>
            <a:ext cx="835292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Monotype Corsiva" pitchFamily="66" charset="0"/>
              </a:rPr>
              <a:t>*объединение обучения и воспитания в целостный образовательный процесс на основе духовно-нравственных и </a:t>
            </a:r>
            <a:r>
              <a:rPr lang="ru-RU" sz="2000" dirty="0" err="1">
                <a:latin typeface="Monotype Corsiva" pitchFamily="66" charset="0"/>
              </a:rPr>
              <a:t>социокультурных</a:t>
            </a:r>
            <a:r>
              <a:rPr lang="ru-RU" sz="2000" dirty="0">
                <a:latin typeface="Monotype Corsiva" pitchFamily="66" charset="0"/>
              </a:rPr>
              <a:t>  ценностей и принятых в обществе правил и норм поведения в интересах человека, семьи, общества;</a:t>
            </a:r>
          </a:p>
          <a:p>
            <a:r>
              <a:rPr lang="ru-RU" sz="2000" dirty="0">
                <a:latin typeface="Monotype Corsiva" pitchFamily="66" charset="0"/>
              </a:rPr>
              <a:t>*формирование общей культуры личности детей, в том числе ценностей здорового образа жизни, 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</a:t>
            </a:r>
          </a:p>
          <a:p>
            <a:r>
              <a:rPr lang="ru-RU" sz="2000" dirty="0">
                <a:latin typeface="Monotype Corsiva" pitchFamily="66" charset="0"/>
              </a:rPr>
              <a:t>*обеспечение вариативности и разнообразия содержания Программы организационных форм дошкольного образования, возможности формирования Программ различной направленности с учетом образовательных  потребностей, способностей и состояния здоровья детей;</a:t>
            </a:r>
          </a:p>
          <a:p>
            <a:r>
              <a:rPr lang="ru-RU" sz="2000" dirty="0">
                <a:latin typeface="Monotype Corsiva" pitchFamily="66" charset="0"/>
              </a:rPr>
              <a:t>*формирование </a:t>
            </a:r>
            <a:r>
              <a:rPr lang="ru-RU" sz="2000" dirty="0" err="1">
                <a:latin typeface="Monotype Corsiva" pitchFamily="66" charset="0"/>
              </a:rPr>
              <a:t>социокультурной</a:t>
            </a:r>
            <a:r>
              <a:rPr lang="ru-RU" sz="2000" dirty="0">
                <a:latin typeface="Monotype Corsiva" pitchFamily="66" charset="0"/>
              </a:rPr>
              <a:t> среды, соответствующей возрастным особенностям детей;</a:t>
            </a:r>
          </a:p>
          <a:p>
            <a:r>
              <a:rPr lang="ru-RU" sz="2000" dirty="0">
                <a:latin typeface="Monotype Corsiva" pitchFamily="66" charset="0"/>
              </a:rPr>
              <a:t>*обеспечение психолого-педагогической поддержки семьи и повышение компетентности родителей  (законных представителей)  в вопросах развития и образования, охраны и укрепления здоровья детей.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76672"/>
            <a:ext cx="82089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Приоритетное направление деятельности – </a:t>
            </a:r>
          </a:p>
          <a:p>
            <a:pPr algn="ctr"/>
            <a:r>
              <a:rPr lang="ru-RU" sz="2400" dirty="0" smtClean="0">
                <a:latin typeface="Monotype Corsiva" pitchFamily="66" charset="0"/>
              </a:rPr>
              <a:t>художественно-эстетическое развитие детей.</a:t>
            </a:r>
          </a:p>
          <a:p>
            <a:r>
              <a:rPr lang="ru-RU" sz="2000" dirty="0" smtClean="0">
                <a:latin typeface="Monotype Corsiva" pitchFamily="66" charset="0"/>
              </a:rPr>
              <a:t>* Ребенок</a:t>
            </a:r>
            <a:r>
              <a:rPr lang="ru-RU" sz="2000" dirty="0">
                <a:latin typeface="Monotype Corsiva" pitchFamily="66" charset="0"/>
              </a:rPr>
              <a:t>  с  удовольствием  знакомится  </a:t>
            </a:r>
            <a:r>
              <a:rPr lang="ru-RU" sz="2000" dirty="0" smtClean="0">
                <a:latin typeface="Monotype Corsiva" pitchFamily="66" charset="0"/>
              </a:rPr>
              <a:t>с элементарными средствами выразительности (цвет</a:t>
            </a:r>
            <a:r>
              <a:rPr lang="ru-RU" sz="2000" dirty="0">
                <a:latin typeface="Monotype Corsiva" pitchFamily="66" charset="0"/>
              </a:rPr>
              <a:t>,  звук, форма, </a:t>
            </a:r>
            <a:r>
              <a:rPr lang="ru-RU" sz="2000" dirty="0" smtClean="0">
                <a:latin typeface="Monotype Corsiva" pitchFamily="66" charset="0"/>
              </a:rPr>
              <a:t>движения, жесты), проявляется интерес к</a:t>
            </a:r>
            <a:r>
              <a:rPr lang="ru-RU" sz="2000" dirty="0">
                <a:latin typeface="Monotype Corsiva" pitchFamily="66" charset="0"/>
              </a:rPr>
              <a:t> </a:t>
            </a:r>
            <a:r>
              <a:rPr lang="ru-RU" sz="2000" dirty="0" smtClean="0">
                <a:latin typeface="Monotype Corsiva" pitchFamily="66" charset="0"/>
              </a:rPr>
              <a:t> произведениям</a:t>
            </a:r>
            <a:r>
              <a:rPr lang="ru-RU" sz="2000" dirty="0">
                <a:latin typeface="Monotype Corsiva" pitchFamily="66" charset="0"/>
              </a:rPr>
              <a:t>  народного  и  классического  искусства,  к  литературе  (стихи, </a:t>
            </a:r>
            <a:r>
              <a:rPr lang="ru-RU" sz="2000" dirty="0" smtClean="0">
                <a:latin typeface="Monotype Corsiva" pitchFamily="66" charset="0"/>
              </a:rPr>
              <a:t>  песенки</a:t>
            </a:r>
            <a:r>
              <a:rPr lang="ru-RU" sz="2000" dirty="0">
                <a:latin typeface="Monotype Corsiva" pitchFamily="66" charset="0"/>
              </a:rPr>
              <a:t>,  </a:t>
            </a:r>
            <a:r>
              <a:rPr lang="ru-RU" sz="2000" dirty="0" err="1">
                <a:latin typeface="Monotype Corsiva" pitchFamily="66" charset="0"/>
              </a:rPr>
              <a:t>потешки</a:t>
            </a:r>
            <a:r>
              <a:rPr lang="ru-RU" sz="2000" dirty="0">
                <a:latin typeface="Monotype Corsiva" pitchFamily="66" charset="0"/>
              </a:rPr>
              <a:t>),  к  исполнению  и  слушанию  музыкальных произведений.</a:t>
            </a:r>
          </a:p>
        </p:txBody>
      </p:sp>
      <p:pic>
        <p:nvPicPr>
          <p:cNvPr id="4" name="Рисунок 3" descr="DSC008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179945">
            <a:off x="308702" y="2754296"/>
            <a:ext cx="3077509" cy="2308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008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5856" y="4437112"/>
            <a:ext cx="2952328" cy="2214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SDC1518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669822">
            <a:off x="5639241" y="2784457"/>
            <a:ext cx="2888204" cy="21661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40466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Monotype Corsiva" pitchFamily="66" charset="0"/>
              </a:rPr>
              <a:t>Содержание программы реализуется через разнообразные виды детской деятельности .</a:t>
            </a:r>
          </a:p>
          <a:p>
            <a:pPr algn="ctr"/>
            <a:endParaRPr lang="ru-RU" sz="2400" dirty="0">
              <a:latin typeface="Monotype Corsiva" pitchFamily="66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21" y="1196752"/>
          <a:ext cx="7945775" cy="5170170"/>
        </p:xfrm>
        <a:graphic>
          <a:graphicData uri="http://schemas.openxmlformats.org/drawingml/2006/table">
            <a:tbl>
              <a:tblPr/>
              <a:tblGrid>
                <a:gridCol w="3951820"/>
                <a:gridCol w="3993955"/>
              </a:tblGrid>
              <a:tr h="39256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Различные виды деятельности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П.2.7. ФГОС ДО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21" marR="4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Ранний возраст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(1 – 3 года)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21" marR="4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Дошкольный возраст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Calibri"/>
                          <a:cs typeface="Times New Roman"/>
                        </a:rPr>
                        <a:t>(3 года – 8 лет)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21" marR="4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6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Предметная деятельность и игры с составными и динамическими игрушками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Экспериментирование с материалами и веществами (песок, вода, тесто и пр.)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Общение с взрослым и совместные игры со сверстниками под руководством взрослого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Самообслуживание и действия с бытовыми предметами-орудиями (ложка, совок, лопатка и пр.)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Восприятие смысла музыки, сказок, стихов, рассматривание картинок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Двигательная активность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21" marR="4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Игровая,   включая сюжетно-ролевую игру, игру с правилами и др.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Коммуникативная (общение и взаимодействие со взрослыми и сверстниками)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Познавательно-исследовательская (исследования объектов окружающего мира и экспериментирования с ними)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Восприятие художественной литературы и фольклора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Самообслуживание и элементарный бытовой труд (в помещении и на улице)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Конструирование из разного материала, включая конструкторы, модули, бумагу, природный и иной материал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Изобразительная (рисование, лепка, аппликация)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Музыкальная (восприятие и понимание смысла музыкальных произведений, пение, музыкально-ритмические движения, игры на музыкальных инструментах)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Двигательная (овладение основными движениями 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21" marR="444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ет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3840427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SDC154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2276872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DSC0112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67944" y="0"/>
            <a:ext cx="1815666" cy="2420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033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4437112"/>
            <a:ext cx="2736304" cy="20522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5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56176" y="0"/>
            <a:ext cx="2090000" cy="2183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IMG355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31840" y="2276872"/>
            <a:ext cx="3323861" cy="2492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20150708_09443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72200" y="4365104"/>
            <a:ext cx="2568286" cy="220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54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44208" y="2204864"/>
            <a:ext cx="2385958" cy="1913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PC040087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347864" y="4581128"/>
            <a:ext cx="2839864" cy="21298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4249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Monotype Corsiva" pitchFamily="66" charset="0"/>
              </a:rPr>
              <a:t>МДОУ «Детский сад № 6 «Солнышко» г. Новоузенска Саратовской области» работает как открытая система, в которой педагог и родитель равноправные партнеры и активные участники в жизни детей.</a:t>
            </a:r>
            <a:endParaRPr lang="ru-RU" sz="2200" dirty="0">
              <a:latin typeface="Monotype Corsiva" pitchFamily="66" charset="0"/>
            </a:endParaRPr>
          </a:p>
        </p:txBody>
      </p:sp>
      <p:pic>
        <p:nvPicPr>
          <p:cNvPr id="3" name="Рисунок 2" descr="DSC008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1484784"/>
            <a:ext cx="3384377" cy="2538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SC008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15816" y="4149080"/>
            <a:ext cx="3347864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008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1484784"/>
            <a:ext cx="3419872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88640"/>
            <a:ext cx="8424936" cy="5115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ru-RU" dirty="0" smtClean="0">
              <a:effectLst/>
              <a:latin typeface="Monotype Corsiva" pitchFamily="66" charset="0"/>
              <a:cs typeface="Arial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effectLst/>
                <a:latin typeface="Monotype Corsiva" pitchFamily="66" charset="0"/>
                <a:cs typeface="Arial" pitchFamily="34" charset="0"/>
              </a:rPr>
              <a:t>Формы взаимодействия, участия родителей в общественном управлении  образовательного учреждения МДОУ </a:t>
            </a:r>
          </a:p>
          <a:p>
            <a:pPr algn="ctr">
              <a:lnSpc>
                <a:spcPct val="80000"/>
              </a:lnSpc>
            </a:pPr>
            <a:r>
              <a:rPr lang="ru-RU" sz="2400" dirty="0" smtClean="0">
                <a:effectLst/>
                <a:latin typeface="Monotype Corsiva" pitchFamily="66" charset="0"/>
                <a:cs typeface="Arial" pitchFamily="34" charset="0"/>
              </a:rPr>
              <a:t>«Детский сад № 6 «Солнышко» г. Новоузенска Саратовской области»</a:t>
            </a:r>
            <a:endParaRPr lang="ru-RU" sz="2400" dirty="0">
              <a:effectLst/>
              <a:latin typeface="Monotype Corsiva" pitchFamily="66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ru-RU" dirty="0" smtClean="0">
              <a:effectLst/>
              <a:latin typeface="Monotype Corsiva" pitchFamily="66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Родительские собрания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Беседы, дискуссии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Смотры, конкурсы, выставки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Участие в НОД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Консультации, семинары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Кружки 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Деловые игры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Круглые столы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Встречи с интересными людьми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Тренинги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Праздники и развлечения</a:t>
            </a: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effectLst/>
                <a:latin typeface="Monotype Corsiva" pitchFamily="66" charset="0"/>
                <a:cs typeface="Arial" pitchFamily="34" charset="0"/>
              </a:rPr>
              <a:t> Распространение лучшего семейного опыта</a:t>
            </a:r>
            <a:endParaRPr lang="ru-RU" sz="2000" dirty="0">
              <a:effectLst/>
              <a:latin typeface="Monotype Corsiva" pitchFamily="66" charset="0"/>
            </a:endParaRPr>
          </a:p>
        </p:txBody>
      </p:sp>
      <p:pic>
        <p:nvPicPr>
          <p:cNvPr id="3" name="Рисунок 2" descr="DSC0088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1412776"/>
            <a:ext cx="2304256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DSCN68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3068960"/>
            <a:ext cx="2267744" cy="1700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460_60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4725144"/>
            <a:ext cx="2735796" cy="1823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hmblema_solnyshko_det_sa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79712" y="908720"/>
            <a:ext cx="4653136" cy="465313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764704"/>
            <a:ext cx="5110373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Приглашаем</a:t>
            </a:r>
            <a:endParaRPr lang="ru-RU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4725144"/>
            <a:ext cx="6233758" cy="122413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>
                <a:gd name="adj" fmla="val 21351652"/>
              </a:avLst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 сотрудничеству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311</TotalTime>
  <Words>754</Words>
  <Application>Microsoft Office PowerPoint</Application>
  <PresentationFormat>Экран (4:3)</PresentationFormat>
  <Paragraphs>98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Эркер</vt:lpstr>
      <vt:lpstr>Муниципальное дошкольное   образовательное учреждение   «Детский сад № 6 «Солнышко»   г. Новоузенска Саратовской области»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дошкольное образовательное учреждение  «Детский сад № 6 «Солнышко»  г. Новоузенска Саратовской области»</dc:title>
  <dc:creator>Специалист</dc:creator>
  <cp:lastModifiedBy>Специалист</cp:lastModifiedBy>
  <cp:revision>34</cp:revision>
  <dcterms:created xsi:type="dcterms:W3CDTF">2015-08-13T07:51:09Z</dcterms:created>
  <dcterms:modified xsi:type="dcterms:W3CDTF">2015-08-13T13:06:36Z</dcterms:modified>
</cp:coreProperties>
</file>